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8" r:id="rId3"/>
    <p:sldId id="274" r:id="rId4"/>
    <p:sldId id="273" r:id="rId5"/>
    <p:sldId id="270" r:id="rId6"/>
    <p:sldId id="257" r:id="rId7"/>
    <p:sldId id="259" r:id="rId8"/>
    <p:sldId id="260" r:id="rId9"/>
    <p:sldId id="261" r:id="rId10"/>
    <p:sldId id="262" r:id="rId11"/>
    <p:sldId id="264" r:id="rId12"/>
    <p:sldId id="271" r:id="rId13"/>
    <p:sldId id="272" r:id="rId14"/>
    <p:sldId id="265" r:id="rId15"/>
    <p:sldId id="266" r:id="rId16"/>
    <p:sldId id="267" r:id="rId17"/>
    <p:sldId id="269" r:id="rId18"/>
    <p:sldId id="276" r:id="rId19"/>
    <p:sldId id="277" r:id="rId20"/>
    <p:sldId id="27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istrator\Desktop\2015Winooski_i-Tree_Analysis\2015Season_DataAnalysis_ByAli_JimUpdat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istrator\Desktop\2015Winooski_i-Tree_Analysis\2015Season_DataAnalysis_ByAli_JimUpdat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dministrator\Desktop\2015Winooski_i-Tree_Analysis\2015Season_DataAnalysis_ByAli_JimUpdat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I:\Canopy%20Grant\2015\Copy%20of%202015Season_DataAnalysis_ByAli_JimUpdat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dministrator\Dropbox\2015Winooski_i-Tree_Analysis\2015Season_DataAnalysis_ByAli_JimUpdat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dministrator\Dropbox\2015Winooski_i-Tree_Analysis\2015Season_DataAnalysis_ByAli_JimUpd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1010863225430158E-2"/>
          <c:y val="3.280644199224575E-2"/>
          <c:w val="0.88352617381160692"/>
          <c:h val="0.89396591605590014"/>
        </c:manualLayout>
      </c:layout>
      <c:barChart>
        <c:barDir val="col"/>
        <c:grouping val="clustered"/>
        <c:varyColors val="0"/>
        <c:ser>
          <c:idx val="4"/>
          <c:order val="0"/>
          <c:tx>
            <c:strRef>
              <c:f>uConditionTreesLandUse!$A$8</c:f>
              <c:strCache>
                <c:ptCount val="1"/>
                <c:pt idx="0">
                  <c:v>CITY TOTAL</c:v>
                </c:pt>
              </c:strCache>
            </c:strRef>
          </c:tx>
          <c:invertIfNegative val="0"/>
          <c:errBars>
            <c:errBarType val="both"/>
            <c:errValType val="cust"/>
            <c:noEndCap val="0"/>
            <c:plus>
              <c:numRef>
                <c:f>uConditionTreesLandUse!$L$8:$R$8</c:f>
                <c:numCache>
                  <c:formatCode>General</c:formatCode>
                  <c:ptCount val="7"/>
                  <c:pt idx="0">
                    <c:v>3.66</c:v>
                  </c:pt>
                  <c:pt idx="1">
                    <c:v>4.0999999999999996</c:v>
                  </c:pt>
                  <c:pt idx="2">
                    <c:v>2.68</c:v>
                  </c:pt>
                  <c:pt idx="3">
                    <c:v>1.2</c:v>
                  </c:pt>
                  <c:pt idx="4">
                    <c:v>0.52</c:v>
                  </c:pt>
                  <c:pt idx="5">
                    <c:v>0.36</c:v>
                  </c:pt>
                  <c:pt idx="6">
                    <c:v>0.64</c:v>
                  </c:pt>
                </c:numCache>
              </c:numRef>
            </c:plus>
            <c:minus>
              <c:numRef>
                <c:f>uConditionTreesLandUse!$L$8:$R$8</c:f>
                <c:numCache>
                  <c:formatCode>General</c:formatCode>
                  <c:ptCount val="7"/>
                  <c:pt idx="0">
                    <c:v>3.66</c:v>
                  </c:pt>
                  <c:pt idx="1">
                    <c:v>4.0999999999999996</c:v>
                  </c:pt>
                  <c:pt idx="2">
                    <c:v>2.68</c:v>
                  </c:pt>
                  <c:pt idx="3">
                    <c:v>1.2</c:v>
                  </c:pt>
                  <c:pt idx="4">
                    <c:v>0.52</c:v>
                  </c:pt>
                  <c:pt idx="5">
                    <c:v>0.36</c:v>
                  </c:pt>
                  <c:pt idx="6">
                    <c:v>0.64</c:v>
                  </c:pt>
                </c:numCache>
              </c:numRef>
            </c:minus>
          </c:errBars>
          <c:cat>
            <c:strRef>
              <c:f>uConditionTreesLandUse!$C$3:$I$3</c:f>
              <c:strCache>
                <c:ptCount val="7"/>
                <c:pt idx="0">
                  <c:v>Excellent</c:v>
                </c:pt>
                <c:pt idx="1">
                  <c:v>Good</c:v>
                </c:pt>
                <c:pt idx="2">
                  <c:v>Fair</c:v>
                </c:pt>
                <c:pt idx="3">
                  <c:v>Poor</c:v>
                </c:pt>
                <c:pt idx="4">
                  <c:v>Critical</c:v>
                </c:pt>
                <c:pt idx="5">
                  <c:v>Dying</c:v>
                </c:pt>
                <c:pt idx="6">
                  <c:v>Dead</c:v>
                </c:pt>
              </c:strCache>
            </c:strRef>
          </c:cat>
          <c:val>
            <c:numRef>
              <c:f>uConditionTreesLandUse!$C$8:$I$8</c:f>
              <c:numCache>
                <c:formatCode>General</c:formatCode>
                <c:ptCount val="7"/>
                <c:pt idx="0">
                  <c:v>16.899999999999999</c:v>
                </c:pt>
                <c:pt idx="1">
                  <c:v>60.4</c:v>
                </c:pt>
                <c:pt idx="2">
                  <c:v>16.399999999999999</c:v>
                </c:pt>
                <c:pt idx="3">
                  <c:v>2.8</c:v>
                </c:pt>
                <c:pt idx="4">
                  <c:v>1.2</c:v>
                </c:pt>
                <c:pt idx="5">
                  <c:v>0.9</c:v>
                </c:pt>
                <c:pt idx="6">
                  <c:v>1.4</c:v>
                </c:pt>
              </c:numCache>
            </c:numRef>
          </c:val>
        </c:ser>
        <c:dLbls>
          <c:showLegendKey val="0"/>
          <c:showVal val="0"/>
          <c:showCatName val="0"/>
          <c:showSerName val="0"/>
          <c:showPercent val="0"/>
          <c:showBubbleSize val="0"/>
        </c:dLbls>
        <c:gapWidth val="150"/>
        <c:axId val="224936800"/>
        <c:axId val="224935624"/>
      </c:barChart>
      <c:catAx>
        <c:axId val="224936800"/>
        <c:scaling>
          <c:orientation val="minMax"/>
        </c:scaling>
        <c:delete val="0"/>
        <c:axPos val="b"/>
        <c:numFmt formatCode="General" sourceLinked="0"/>
        <c:majorTickMark val="out"/>
        <c:minorTickMark val="none"/>
        <c:tickLblPos val="nextTo"/>
        <c:crossAx val="224935624"/>
        <c:crosses val="autoZero"/>
        <c:auto val="1"/>
        <c:lblAlgn val="ctr"/>
        <c:lblOffset val="100"/>
        <c:noMultiLvlLbl val="0"/>
      </c:catAx>
      <c:valAx>
        <c:axId val="224935624"/>
        <c:scaling>
          <c:orientation val="minMax"/>
        </c:scaling>
        <c:delete val="0"/>
        <c:axPos val="l"/>
        <c:majorGridlines/>
        <c:title>
          <c:tx>
            <c:rich>
              <a:bodyPr rot="-5400000" vert="horz"/>
              <a:lstStyle/>
              <a:p>
                <a:pPr>
                  <a:defRPr/>
                </a:pPr>
                <a:r>
                  <a:rPr lang="en-US"/>
                  <a:t>Percent (%)</a:t>
                </a:r>
              </a:p>
            </c:rich>
          </c:tx>
          <c:layout>
            <c:manualLayout>
              <c:xMode val="edge"/>
              <c:yMode val="edge"/>
              <c:x val="2.1978021978022E-3"/>
              <c:y val="0.45478797948421601"/>
            </c:manualLayout>
          </c:layout>
          <c:overlay val="0"/>
        </c:title>
        <c:numFmt formatCode="General" sourceLinked="1"/>
        <c:majorTickMark val="out"/>
        <c:minorTickMark val="none"/>
        <c:tickLblPos val="nextTo"/>
        <c:crossAx val="224936800"/>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97069116360451E-2"/>
          <c:y val="0.16615384615384601"/>
          <c:w val="0.87544163750364556"/>
          <c:h val="0.75585657177468202"/>
        </c:manualLayout>
      </c:layout>
      <c:barChart>
        <c:barDir val="col"/>
        <c:grouping val="clustered"/>
        <c:varyColors val="0"/>
        <c:ser>
          <c:idx val="1"/>
          <c:order val="0"/>
          <c:tx>
            <c:strRef>
              <c:f>uConditionTreesLandUse!$C$3</c:f>
              <c:strCache>
                <c:ptCount val="1"/>
                <c:pt idx="0">
                  <c:v>Excellent</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uConditionTreesLandUse!$L$5:$L$8</c:f>
                <c:numCache>
                  <c:formatCode>General</c:formatCode>
                  <c:ptCount val="4"/>
                  <c:pt idx="0">
                    <c:v>3.62</c:v>
                  </c:pt>
                  <c:pt idx="1">
                    <c:v>1.92</c:v>
                  </c:pt>
                  <c:pt idx="2">
                    <c:v>9.24</c:v>
                  </c:pt>
                  <c:pt idx="3">
                    <c:v>3.66</c:v>
                  </c:pt>
                </c:numCache>
              </c:numRef>
            </c:plus>
            <c:minus>
              <c:numRef>
                <c:f>uConditionTreesLandUse!$L$5:$L$8</c:f>
                <c:numCache>
                  <c:formatCode>General</c:formatCode>
                  <c:ptCount val="4"/>
                  <c:pt idx="0">
                    <c:v>3.62</c:v>
                  </c:pt>
                  <c:pt idx="1">
                    <c:v>1.92</c:v>
                  </c:pt>
                  <c:pt idx="2">
                    <c:v>9.24</c:v>
                  </c:pt>
                  <c:pt idx="3">
                    <c:v>3.66</c:v>
                  </c:pt>
                </c:numCache>
              </c:numRef>
            </c:minus>
            <c:spPr>
              <a:solidFill>
                <a:schemeClr val="tx1"/>
              </a:solidFill>
              <a:ln w="9525" cap="flat" cmpd="sng" algn="ctr">
                <a:solidFill>
                  <a:schemeClr val="tx1">
                    <a:shade val="95000"/>
                    <a:satMod val="105000"/>
                  </a:schemeClr>
                </a:solidFill>
                <a:prstDash val="solid"/>
                <a:round/>
              </a:ln>
              <a:effectLst/>
            </c:spPr>
          </c:errBars>
          <c:cat>
            <c:strRef>
              <c:f>uConditionTreesLandUse!$A$5:$A$7</c:f>
              <c:strCache>
                <c:ptCount val="3"/>
                <c:pt idx="0">
                  <c:v>Commercial-industrial</c:v>
                </c:pt>
                <c:pt idx="1">
                  <c:v>Public</c:v>
                </c:pt>
                <c:pt idx="2">
                  <c:v>Residential</c:v>
                </c:pt>
              </c:strCache>
            </c:strRef>
          </c:cat>
          <c:val>
            <c:numRef>
              <c:f>uConditionTreesLandUse!$C$5:$C$7</c:f>
              <c:numCache>
                <c:formatCode>General</c:formatCode>
                <c:ptCount val="3"/>
                <c:pt idx="0">
                  <c:v>4.3</c:v>
                </c:pt>
                <c:pt idx="1">
                  <c:v>4.8</c:v>
                </c:pt>
                <c:pt idx="2">
                  <c:v>36.799999999999997</c:v>
                </c:pt>
              </c:numCache>
            </c:numRef>
          </c:val>
        </c:ser>
        <c:ser>
          <c:idx val="2"/>
          <c:order val="1"/>
          <c:tx>
            <c:strRef>
              <c:f>uConditionTreesLandUse!$D$3</c:f>
              <c:strCache>
                <c:ptCount val="1"/>
                <c:pt idx="0">
                  <c:v>Good</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uConditionTreesLandUse!$M$5:$M$8</c:f>
                <c:numCache>
                  <c:formatCode>General</c:formatCode>
                  <c:ptCount val="4"/>
                  <c:pt idx="0">
                    <c:v>9.02</c:v>
                  </c:pt>
                  <c:pt idx="1">
                    <c:v>5.15</c:v>
                  </c:pt>
                  <c:pt idx="2">
                    <c:v>7.24</c:v>
                  </c:pt>
                  <c:pt idx="3">
                    <c:v>4.0999999999999996</c:v>
                  </c:pt>
                </c:numCache>
              </c:numRef>
            </c:plus>
            <c:minus>
              <c:numRef>
                <c:f>uConditionTreesLandUse!$M$5:$M$8</c:f>
                <c:numCache>
                  <c:formatCode>General</c:formatCode>
                  <c:ptCount val="4"/>
                  <c:pt idx="0">
                    <c:v>9.02</c:v>
                  </c:pt>
                  <c:pt idx="1">
                    <c:v>5.15</c:v>
                  </c:pt>
                  <c:pt idx="2">
                    <c:v>7.24</c:v>
                  </c:pt>
                  <c:pt idx="3">
                    <c:v>4.0999999999999996</c:v>
                  </c:pt>
                </c:numCache>
              </c:numRef>
            </c:minus>
            <c:spPr>
              <a:solidFill>
                <a:schemeClr val="tx1"/>
              </a:solidFill>
              <a:ln w="9525" cap="flat" cmpd="sng" algn="ctr">
                <a:solidFill>
                  <a:schemeClr val="tx1">
                    <a:shade val="95000"/>
                    <a:satMod val="105000"/>
                  </a:schemeClr>
                </a:solidFill>
                <a:prstDash val="solid"/>
                <a:round/>
              </a:ln>
              <a:effectLst/>
            </c:spPr>
          </c:errBars>
          <c:cat>
            <c:strRef>
              <c:f>uConditionTreesLandUse!$A$5:$A$7</c:f>
              <c:strCache>
                <c:ptCount val="3"/>
                <c:pt idx="0">
                  <c:v>Commercial-industrial</c:v>
                </c:pt>
                <c:pt idx="1">
                  <c:v>Public</c:v>
                </c:pt>
                <c:pt idx="2">
                  <c:v>Residential</c:v>
                </c:pt>
              </c:strCache>
            </c:strRef>
          </c:cat>
          <c:val>
            <c:numRef>
              <c:f>uConditionTreesLandUse!$D$5:$D$7</c:f>
              <c:numCache>
                <c:formatCode>General</c:formatCode>
                <c:ptCount val="3"/>
                <c:pt idx="0">
                  <c:v>52.2</c:v>
                </c:pt>
                <c:pt idx="1">
                  <c:v>66.900000000000006</c:v>
                </c:pt>
                <c:pt idx="2">
                  <c:v>50.9</c:v>
                </c:pt>
              </c:numCache>
            </c:numRef>
          </c:val>
        </c:ser>
        <c:ser>
          <c:idx val="3"/>
          <c:order val="2"/>
          <c:tx>
            <c:strRef>
              <c:f>uConditionTreesLandUse!$E$3</c:f>
              <c:strCache>
                <c:ptCount val="1"/>
                <c:pt idx="0">
                  <c:v>Fair</c:v>
                </c:pt>
              </c:strCache>
            </c:strRef>
          </c:tx>
          <c:spPr>
            <a:gradFill rotWithShape="1">
              <a:gsLst>
                <a:gs pos="0">
                  <a:schemeClr val="accent6">
                    <a:lumMod val="60000"/>
                    <a:tint val="100000"/>
                    <a:shade val="100000"/>
                    <a:satMod val="130000"/>
                  </a:schemeClr>
                </a:gs>
                <a:gs pos="100000">
                  <a:schemeClr val="accent6">
                    <a:lumMod val="6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uConditionTreesLandUse!$N$5:$N$8</c:f>
                <c:numCache>
                  <c:formatCode>General</c:formatCode>
                  <c:ptCount val="4"/>
                  <c:pt idx="0">
                    <c:v>5.26</c:v>
                  </c:pt>
                  <c:pt idx="1">
                    <c:v>4.03</c:v>
                  </c:pt>
                  <c:pt idx="2">
                    <c:v>3.2</c:v>
                  </c:pt>
                  <c:pt idx="3">
                    <c:v>2.68</c:v>
                  </c:pt>
                </c:numCache>
              </c:numRef>
            </c:plus>
            <c:minus>
              <c:numRef>
                <c:f>uConditionTreesLandUse!$N$5:$N$8</c:f>
                <c:numCache>
                  <c:formatCode>General</c:formatCode>
                  <c:ptCount val="4"/>
                  <c:pt idx="0">
                    <c:v>5.26</c:v>
                  </c:pt>
                  <c:pt idx="1">
                    <c:v>4.03</c:v>
                  </c:pt>
                  <c:pt idx="2">
                    <c:v>3.2</c:v>
                  </c:pt>
                  <c:pt idx="3">
                    <c:v>2.68</c:v>
                  </c:pt>
                </c:numCache>
              </c:numRef>
            </c:minus>
            <c:spPr>
              <a:solidFill>
                <a:schemeClr val="tx1"/>
              </a:solidFill>
              <a:ln w="9525" cap="flat" cmpd="sng" algn="ctr">
                <a:solidFill>
                  <a:schemeClr val="tx1">
                    <a:shade val="95000"/>
                    <a:satMod val="105000"/>
                  </a:schemeClr>
                </a:solidFill>
                <a:prstDash val="solid"/>
                <a:round/>
              </a:ln>
              <a:effectLst/>
            </c:spPr>
          </c:errBars>
          <c:cat>
            <c:strRef>
              <c:f>uConditionTreesLandUse!$A$5:$A$7</c:f>
              <c:strCache>
                <c:ptCount val="3"/>
                <c:pt idx="0">
                  <c:v>Commercial-industrial</c:v>
                </c:pt>
                <c:pt idx="1">
                  <c:v>Public</c:v>
                </c:pt>
                <c:pt idx="2">
                  <c:v>Residential</c:v>
                </c:pt>
              </c:strCache>
            </c:strRef>
          </c:cat>
          <c:val>
            <c:numRef>
              <c:f>uConditionTreesLandUse!$E$5:$E$7</c:f>
              <c:numCache>
                <c:formatCode>General</c:formatCode>
                <c:ptCount val="3"/>
                <c:pt idx="0">
                  <c:v>23.9</c:v>
                </c:pt>
                <c:pt idx="1">
                  <c:v>19.7</c:v>
                </c:pt>
                <c:pt idx="2">
                  <c:v>10.5</c:v>
                </c:pt>
              </c:numCache>
            </c:numRef>
          </c:val>
        </c:ser>
        <c:ser>
          <c:idx val="4"/>
          <c:order val="3"/>
          <c:tx>
            <c:strRef>
              <c:f>uConditionTreesLandUse!$F$3</c:f>
              <c:strCache>
                <c:ptCount val="1"/>
                <c:pt idx="0">
                  <c:v>Poor</c:v>
                </c:pt>
              </c:strCache>
            </c:strRef>
          </c:tx>
          <c:spPr>
            <a:gradFill rotWithShape="1">
              <a:gsLst>
                <a:gs pos="0">
                  <a:schemeClr val="accent5">
                    <a:lumMod val="60000"/>
                    <a:tint val="100000"/>
                    <a:shade val="100000"/>
                    <a:satMod val="130000"/>
                  </a:schemeClr>
                </a:gs>
                <a:gs pos="100000">
                  <a:schemeClr val="accent5">
                    <a:lumMod val="6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uConditionTreesLandUse!$O$5:$O$8</c:f>
                <c:numCache>
                  <c:formatCode>General</c:formatCode>
                  <c:ptCount val="4"/>
                  <c:pt idx="0">
                    <c:v>4.32</c:v>
                  </c:pt>
                  <c:pt idx="1">
                    <c:v>1.94</c:v>
                  </c:pt>
                  <c:pt idx="2">
                    <c:v>0.84</c:v>
                  </c:pt>
                  <c:pt idx="3">
                    <c:v>1.2</c:v>
                  </c:pt>
                </c:numCache>
              </c:numRef>
            </c:plus>
            <c:minus>
              <c:numRef>
                <c:f>uConditionTreesLandUse!$O$5:$O$8</c:f>
                <c:numCache>
                  <c:formatCode>General</c:formatCode>
                  <c:ptCount val="4"/>
                  <c:pt idx="0">
                    <c:v>4.32</c:v>
                  </c:pt>
                  <c:pt idx="1">
                    <c:v>1.94</c:v>
                  </c:pt>
                  <c:pt idx="2">
                    <c:v>0.84</c:v>
                  </c:pt>
                  <c:pt idx="3">
                    <c:v>1.2</c:v>
                  </c:pt>
                </c:numCache>
              </c:numRef>
            </c:minus>
            <c:spPr>
              <a:solidFill>
                <a:schemeClr val="tx1"/>
              </a:solidFill>
              <a:ln w="9525" cap="flat" cmpd="sng" algn="ctr">
                <a:solidFill>
                  <a:schemeClr val="tx1">
                    <a:shade val="95000"/>
                    <a:satMod val="105000"/>
                  </a:schemeClr>
                </a:solidFill>
                <a:prstDash val="solid"/>
                <a:round/>
              </a:ln>
              <a:effectLst/>
            </c:spPr>
          </c:errBars>
          <c:cat>
            <c:strRef>
              <c:f>uConditionTreesLandUse!$A$5:$A$7</c:f>
              <c:strCache>
                <c:ptCount val="3"/>
                <c:pt idx="0">
                  <c:v>Commercial-industrial</c:v>
                </c:pt>
                <c:pt idx="1">
                  <c:v>Public</c:v>
                </c:pt>
                <c:pt idx="2">
                  <c:v>Residential</c:v>
                </c:pt>
              </c:strCache>
            </c:strRef>
          </c:cat>
          <c:val>
            <c:numRef>
              <c:f>uConditionTreesLandUse!$F$5:$F$7</c:f>
              <c:numCache>
                <c:formatCode>General</c:formatCode>
                <c:ptCount val="3"/>
                <c:pt idx="0">
                  <c:v>8.6999999999999993</c:v>
                </c:pt>
                <c:pt idx="1">
                  <c:v>3.7</c:v>
                </c:pt>
                <c:pt idx="2">
                  <c:v>0.9</c:v>
                </c:pt>
              </c:numCache>
            </c:numRef>
          </c:val>
        </c:ser>
        <c:ser>
          <c:idx val="5"/>
          <c:order val="4"/>
          <c:tx>
            <c:strRef>
              <c:f>uConditionTreesLandUse!$G$3</c:f>
              <c:strCache>
                <c:ptCount val="1"/>
                <c:pt idx="0">
                  <c:v>Critical</c:v>
                </c:pt>
              </c:strCache>
            </c:strRef>
          </c:tx>
          <c:spPr>
            <a:gradFill rotWithShape="1">
              <a:gsLst>
                <a:gs pos="0">
                  <a:schemeClr val="accent4">
                    <a:lumMod val="60000"/>
                    <a:tint val="100000"/>
                    <a:shade val="100000"/>
                    <a:satMod val="130000"/>
                  </a:schemeClr>
                </a:gs>
                <a:gs pos="100000">
                  <a:schemeClr val="accent4">
                    <a:lumMod val="6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uConditionTreesLandUse!$P$5:$P$8</c:f>
                <c:numCache>
                  <c:formatCode>General</c:formatCode>
                  <c:ptCount val="4"/>
                  <c:pt idx="0">
                    <c:v>1.97</c:v>
                  </c:pt>
                  <c:pt idx="1">
                    <c:v>0.87</c:v>
                  </c:pt>
                  <c:pt idx="3">
                    <c:v>0.52</c:v>
                  </c:pt>
                </c:numCache>
              </c:numRef>
            </c:plus>
            <c:minus>
              <c:numRef>
                <c:f>uConditionTreesLandUse!$P$5:$P$8</c:f>
                <c:numCache>
                  <c:formatCode>General</c:formatCode>
                  <c:ptCount val="4"/>
                  <c:pt idx="0">
                    <c:v>1.97</c:v>
                  </c:pt>
                  <c:pt idx="1">
                    <c:v>0.87</c:v>
                  </c:pt>
                  <c:pt idx="3">
                    <c:v>0.52</c:v>
                  </c:pt>
                </c:numCache>
              </c:numRef>
            </c:minus>
            <c:spPr>
              <a:solidFill>
                <a:schemeClr val="tx1"/>
              </a:solidFill>
              <a:ln w="9525" cap="flat" cmpd="sng" algn="ctr">
                <a:solidFill>
                  <a:schemeClr val="tx1">
                    <a:shade val="95000"/>
                    <a:satMod val="105000"/>
                  </a:schemeClr>
                </a:solidFill>
                <a:prstDash val="solid"/>
                <a:round/>
              </a:ln>
              <a:effectLst/>
            </c:spPr>
          </c:errBars>
          <c:cat>
            <c:strRef>
              <c:f>uConditionTreesLandUse!$A$5:$A$7</c:f>
              <c:strCache>
                <c:ptCount val="3"/>
                <c:pt idx="0">
                  <c:v>Commercial-industrial</c:v>
                </c:pt>
                <c:pt idx="1">
                  <c:v>Public</c:v>
                </c:pt>
                <c:pt idx="2">
                  <c:v>Residential</c:v>
                </c:pt>
              </c:strCache>
            </c:strRef>
          </c:cat>
          <c:val>
            <c:numRef>
              <c:f>uConditionTreesLandUse!$G$5:$G$7</c:f>
              <c:numCache>
                <c:formatCode>General</c:formatCode>
                <c:ptCount val="3"/>
                <c:pt idx="0">
                  <c:v>2.2000000000000002</c:v>
                </c:pt>
                <c:pt idx="1">
                  <c:v>1.9</c:v>
                </c:pt>
              </c:numCache>
            </c:numRef>
          </c:val>
        </c:ser>
        <c:ser>
          <c:idx val="0"/>
          <c:order val="5"/>
          <c:tx>
            <c:strRef>
              <c:f>uConditionTreesLandUse!$H$3</c:f>
              <c:strCache>
                <c:ptCount val="1"/>
                <c:pt idx="0">
                  <c:v>Dying</c:v>
                </c:pt>
              </c:strCache>
            </c:strRef>
          </c:tx>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cat>
            <c:strRef>
              <c:f>uConditionTreesLandUse!$A$5:$A$7</c:f>
              <c:strCache>
                <c:ptCount val="3"/>
                <c:pt idx="0">
                  <c:v>Commercial-industrial</c:v>
                </c:pt>
                <c:pt idx="1">
                  <c:v>Public</c:v>
                </c:pt>
                <c:pt idx="2">
                  <c:v>Residential</c:v>
                </c:pt>
              </c:strCache>
            </c:strRef>
          </c:cat>
          <c:val>
            <c:numRef>
              <c:f>uConditionTreesLandUse!$H$5:$H$7</c:f>
              <c:numCache>
                <c:formatCode>General</c:formatCode>
                <c:ptCount val="3"/>
                <c:pt idx="0">
                  <c:v>8.6999999999999993</c:v>
                </c:pt>
                <c:pt idx="1">
                  <c:v>1.1000000000000001</c:v>
                </c:pt>
              </c:numCache>
            </c:numRef>
          </c:val>
        </c:ser>
        <c:ser>
          <c:idx val="6"/>
          <c:order val="6"/>
          <c:tx>
            <c:strRef>
              <c:f>uConditionTreesLandUse!$I$3</c:f>
              <c:strCache>
                <c:ptCount val="1"/>
                <c:pt idx="0">
                  <c:v>Dead</c:v>
                </c:pt>
              </c:strCache>
            </c:strRef>
          </c:tx>
          <c:spPr>
            <a:gradFill rotWithShape="1">
              <a:gsLst>
                <a:gs pos="0">
                  <a:schemeClr val="accent6">
                    <a:lumMod val="80000"/>
                    <a:lumOff val="20000"/>
                    <a:tint val="100000"/>
                    <a:shade val="100000"/>
                    <a:satMod val="130000"/>
                  </a:schemeClr>
                </a:gs>
                <a:gs pos="100000">
                  <a:schemeClr val="accent6">
                    <a:lumMod val="80000"/>
                    <a:lumOff val="2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errBars>
            <c:errBarType val="both"/>
            <c:errValType val="cust"/>
            <c:noEndCap val="0"/>
            <c:plus>
              <c:numRef>
                <c:f>uConditionTreesLandUse!$R$5:$R$8</c:f>
                <c:numCache>
                  <c:formatCode>General</c:formatCode>
                  <c:ptCount val="4"/>
                  <c:pt idx="1">
                    <c:v>0.93</c:v>
                  </c:pt>
                  <c:pt idx="2">
                    <c:v>0.88</c:v>
                  </c:pt>
                  <c:pt idx="3">
                    <c:v>0.64</c:v>
                  </c:pt>
                </c:numCache>
              </c:numRef>
            </c:plus>
            <c:minus>
              <c:numRef>
                <c:f>uConditionTreesLandUse!$R$5:$R$8</c:f>
                <c:numCache>
                  <c:formatCode>General</c:formatCode>
                  <c:ptCount val="4"/>
                  <c:pt idx="1">
                    <c:v>0.93</c:v>
                  </c:pt>
                  <c:pt idx="2">
                    <c:v>0.88</c:v>
                  </c:pt>
                  <c:pt idx="3">
                    <c:v>0.64</c:v>
                  </c:pt>
                </c:numCache>
              </c:numRef>
            </c:minus>
            <c:spPr>
              <a:solidFill>
                <a:schemeClr val="tx1"/>
              </a:solidFill>
              <a:ln w="9525" cap="flat" cmpd="sng" algn="ctr">
                <a:solidFill>
                  <a:schemeClr val="tx1">
                    <a:shade val="95000"/>
                    <a:satMod val="105000"/>
                  </a:schemeClr>
                </a:solidFill>
                <a:prstDash val="solid"/>
                <a:round/>
              </a:ln>
              <a:effectLst/>
            </c:spPr>
          </c:errBars>
          <c:cat>
            <c:strRef>
              <c:f>uConditionTreesLandUse!$A$5:$A$7</c:f>
              <c:strCache>
                <c:ptCount val="3"/>
                <c:pt idx="0">
                  <c:v>Commercial-industrial</c:v>
                </c:pt>
                <c:pt idx="1">
                  <c:v>Public</c:v>
                </c:pt>
                <c:pt idx="2">
                  <c:v>Residential</c:v>
                </c:pt>
              </c:strCache>
            </c:strRef>
          </c:cat>
          <c:val>
            <c:numRef>
              <c:f>uConditionTreesLandUse!$I$5:$I$7</c:f>
              <c:numCache>
                <c:formatCode>General</c:formatCode>
                <c:ptCount val="3"/>
                <c:pt idx="1">
                  <c:v>1.9</c:v>
                </c:pt>
                <c:pt idx="2">
                  <c:v>0.9</c:v>
                </c:pt>
              </c:numCache>
            </c:numRef>
          </c:val>
        </c:ser>
        <c:dLbls>
          <c:showLegendKey val="0"/>
          <c:showVal val="0"/>
          <c:showCatName val="0"/>
          <c:showSerName val="0"/>
          <c:showPercent val="0"/>
          <c:showBubbleSize val="0"/>
        </c:dLbls>
        <c:gapWidth val="150"/>
        <c:axId val="344335096"/>
        <c:axId val="344335880"/>
      </c:barChart>
      <c:catAx>
        <c:axId val="344335096"/>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44335880"/>
        <c:crosses val="autoZero"/>
        <c:auto val="1"/>
        <c:lblAlgn val="ctr"/>
        <c:lblOffset val="100"/>
        <c:noMultiLvlLbl val="0"/>
      </c:catAx>
      <c:valAx>
        <c:axId val="344335880"/>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Percent (%)</a:t>
                </a:r>
              </a:p>
            </c:rich>
          </c:tx>
          <c:layout>
            <c:manualLayout>
              <c:xMode val="edge"/>
              <c:yMode val="edge"/>
              <c:x val="1.57728706624606E-3"/>
              <c:y val="0.398321986674743"/>
            </c:manualLayout>
          </c:layout>
          <c:overlay val="0"/>
          <c:spPr>
            <a:noFill/>
            <a:ln>
              <a:noFill/>
            </a:ln>
            <a:effectLst/>
          </c:sp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44335096"/>
        <c:crosses val="autoZero"/>
        <c:crossBetween val="between"/>
      </c:valAx>
      <c:spPr>
        <a:solidFill>
          <a:schemeClr val="bg1"/>
        </a:solidFill>
        <a:ln>
          <a:noFill/>
        </a:ln>
        <a:effectLst/>
      </c:spPr>
    </c:plotArea>
    <c:legend>
      <c:legendPos val="r"/>
      <c:layout>
        <c:manualLayout>
          <c:xMode val="edge"/>
          <c:yMode val="edge"/>
          <c:x val="0"/>
          <c:y val="6.45427013930963E-4"/>
          <c:w val="0.99774659082441197"/>
          <c:h val="0.12486274984857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uTreeEstimates_perarea!$A$4:$A$7</c:f>
              <c:strCache>
                <c:ptCount val="4"/>
                <c:pt idx="0">
                  <c:v>Commercial-industrial</c:v>
                </c:pt>
                <c:pt idx="1">
                  <c:v>Public</c:v>
                </c:pt>
                <c:pt idx="2">
                  <c:v>Residential</c:v>
                </c:pt>
                <c:pt idx="3">
                  <c:v>City Total</c:v>
                </c:pt>
              </c:strCache>
            </c:strRef>
          </c:cat>
          <c:val>
            <c:numRef>
              <c:f>uTreeEstimates_perarea!$C$4:$C$7</c:f>
              <c:numCache>
                <c:formatCode>General</c:formatCode>
                <c:ptCount val="4"/>
                <c:pt idx="0">
                  <c:v>44.9</c:v>
                </c:pt>
                <c:pt idx="1">
                  <c:v>246.8</c:v>
                </c:pt>
                <c:pt idx="2">
                  <c:v>122.2</c:v>
                </c:pt>
                <c:pt idx="3">
                  <c:v>161.6</c:v>
                </c:pt>
              </c:numCache>
            </c:numRef>
          </c:val>
        </c:ser>
        <c:dLbls>
          <c:showLegendKey val="0"/>
          <c:showVal val="0"/>
          <c:showCatName val="0"/>
          <c:showSerName val="0"/>
          <c:showPercent val="0"/>
          <c:showBubbleSize val="0"/>
        </c:dLbls>
        <c:gapWidth val="139"/>
        <c:overlap val="-27"/>
        <c:axId val="344348584"/>
        <c:axId val="344348976"/>
      </c:barChart>
      <c:catAx>
        <c:axId val="344348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348976"/>
        <c:crosses val="autoZero"/>
        <c:auto val="1"/>
        <c:lblAlgn val="ctr"/>
        <c:lblOffset val="100"/>
        <c:noMultiLvlLbl val="0"/>
      </c:catAx>
      <c:valAx>
        <c:axId val="344348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Trees (per hectare)</a:t>
                </a:r>
              </a:p>
            </c:rich>
          </c:tx>
          <c:layout/>
          <c:overlay val="0"/>
          <c:spPr>
            <a:noFill/>
            <a:ln>
              <a:noFill/>
            </a:ln>
            <a:effectLst/>
          </c:spPr>
        </c:title>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3485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uAviodedRunoff!$M$3</c:f>
              <c:strCache>
                <c:ptCount val="1"/>
                <c:pt idx="0">
                  <c:v>Avoided Runoff (gal/yr)</c:v>
                </c:pt>
              </c:strCache>
            </c:strRef>
          </c:tx>
          <c:invertIfNegative val="0"/>
          <c:dLbls>
            <c:dLbl>
              <c:idx val="2"/>
              <c:layout>
                <c:manualLayout>
                  <c:x val="0"/>
                  <c:y val="1.71489817792067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quot;$&quot;#,##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uAviodedRunoff!$I$4:$I$7</c:f>
              <c:strCache>
                <c:ptCount val="4"/>
                <c:pt idx="0">
                  <c:v>comm-ind</c:v>
                </c:pt>
                <c:pt idx="1">
                  <c:v>public</c:v>
                </c:pt>
                <c:pt idx="2">
                  <c:v>residential</c:v>
                </c:pt>
                <c:pt idx="3">
                  <c:v>Total</c:v>
                </c:pt>
              </c:strCache>
            </c:strRef>
          </c:cat>
          <c:val>
            <c:numRef>
              <c:f>uAviodedRunoff!$M$4:$M$7</c:f>
              <c:numCache>
                <c:formatCode>General</c:formatCode>
                <c:ptCount val="4"/>
                <c:pt idx="0">
                  <c:v>1719.34</c:v>
                </c:pt>
                <c:pt idx="1">
                  <c:v>41367.43</c:v>
                </c:pt>
                <c:pt idx="2">
                  <c:v>25322.11</c:v>
                </c:pt>
                <c:pt idx="3">
                  <c:v>68408.87</c:v>
                </c:pt>
              </c:numCache>
            </c:numRef>
          </c:val>
        </c:ser>
        <c:dLbls>
          <c:dLblPos val="outEnd"/>
          <c:showLegendKey val="0"/>
          <c:showVal val="1"/>
          <c:showCatName val="0"/>
          <c:showSerName val="0"/>
          <c:showPercent val="0"/>
          <c:showBubbleSize val="0"/>
        </c:dLbls>
        <c:gapWidth val="150"/>
        <c:axId val="348015456"/>
        <c:axId val="348014672"/>
      </c:barChart>
      <c:catAx>
        <c:axId val="348015456"/>
        <c:scaling>
          <c:orientation val="minMax"/>
        </c:scaling>
        <c:delete val="0"/>
        <c:axPos val="b"/>
        <c:numFmt formatCode="General" sourceLinked="0"/>
        <c:majorTickMark val="out"/>
        <c:minorTickMark val="none"/>
        <c:tickLblPos val="nextTo"/>
        <c:crossAx val="348014672"/>
        <c:crosses val="autoZero"/>
        <c:auto val="1"/>
        <c:lblAlgn val="ctr"/>
        <c:lblOffset val="100"/>
        <c:noMultiLvlLbl val="0"/>
      </c:catAx>
      <c:valAx>
        <c:axId val="348014672"/>
        <c:scaling>
          <c:orientation val="minMax"/>
        </c:scaling>
        <c:delete val="0"/>
        <c:axPos val="l"/>
        <c:majorGridlines/>
        <c:numFmt formatCode="&quot;$&quot;#,##0" sourceLinked="0"/>
        <c:majorTickMark val="out"/>
        <c:minorTickMark val="none"/>
        <c:tickLblPos val="nextTo"/>
        <c:crossAx val="348015456"/>
        <c:crosses val="autoZero"/>
        <c:crossBetween val="between"/>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uGroundcover!$B$5</c:f>
              <c:strCache>
                <c:ptCount val="1"/>
                <c:pt idx="0">
                  <c:v>PLANT SPACE</c:v>
                </c:pt>
              </c:strCache>
            </c:strRef>
          </c:tx>
          <c:invertIfNegative val="0"/>
          <c:errBars>
            <c:errBarType val="both"/>
            <c:errValType val="cust"/>
            <c:noEndCap val="0"/>
            <c:plus>
              <c:numRef>
                <c:f>uGroundcover!$B$14:$B$17</c:f>
                <c:numCache>
                  <c:formatCode>General</c:formatCode>
                  <c:ptCount val="4"/>
                  <c:pt idx="0">
                    <c:v>2.86</c:v>
                  </c:pt>
                  <c:pt idx="1">
                    <c:v>3.49</c:v>
                  </c:pt>
                  <c:pt idx="2">
                    <c:v>4.75</c:v>
                  </c:pt>
                  <c:pt idx="3">
                    <c:v>2.74</c:v>
                  </c:pt>
                </c:numCache>
              </c:numRef>
            </c:plus>
            <c:minus>
              <c:numRef>
                <c:f>uGroundcover!$B$14:$B$17</c:f>
                <c:numCache>
                  <c:formatCode>General</c:formatCode>
                  <c:ptCount val="4"/>
                  <c:pt idx="0">
                    <c:v>2.86</c:v>
                  </c:pt>
                  <c:pt idx="1">
                    <c:v>3.49</c:v>
                  </c:pt>
                  <c:pt idx="2">
                    <c:v>4.75</c:v>
                  </c:pt>
                  <c:pt idx="3">
                    <c:v>2.74</c:v>
                  </c:pt>
                </c:numCache>
              </c:numRef>
            </c:minus>
          </c:errBars>
          <c:cat>
            <c:strRef>
              <c:f>uGroundcover!$A$7:$A$10</c:f>
              <c:strCache>
                <c:ptCount val="4"/>
                <c:pt idx="0">
                  <c:v>Commercial - industrial</c:v>
                </c:pt>
                <c:pt idx="1">
                  <c:v>Public</c:v>
                </c:pt>
                <c:pt idx="2">
                  <c:v>Residential</c:v>
                </c:pt>
                <c:pt idx="3">
                  <c:v>City Total</c:v>
                </c:pt>
              </c:strCache>
            </c:strRef>
          </c:cat>
          <c:val>
            <c:numRef>
              <c:f>uGroundcover!$B$7:$B$10</c:f>
              <c:numCache>
                <c:formatCode>General</c:formatCode>
                <c:ptCount val="4"/>
                <c:pt idx="0">
                  <c:v>12</c:v>
                </c:pt>
                <c:pt idx="1">
                  <c:v>14.3</c:v>
                </c:pt>
                <c:pt idx="2">
                  <c:v>24.7</c:v>
                </c:pt>
                <c:pt idx="3">
                  <c:v>19.2</c:v>
                </c:pt>
              </c:numCache>
            </c:numRef>
          </c:val>
        </c:ser>
        <c:dLbls>
          <c:showLegendKey val="0"/>
          <c:showVal val="0"/>
          <c:showCatName val="0"/>
          <c:showSerName val="0"/>
          <c:showPercent val="0"/>
          <c:showBubbleSize val="0"/>
        </c:dLbls>
        <c:gapWidth val="150"/>
        <c:axId val="337910032"/>
        <c:axId val="337909640"/>
      </c:barChart>
      <c:catAx>
        <c:axId val="337910032"/>
        <c:scaling>
          <c:orientation val="minMax"/>
        </c:scaling>
        <c:delete val="0"/>
        <c:axPos val="b"/>
        <c:numFmt formatCode="General" sourceLinked="0"/>
        <c:majorTickMark val="out"/>
        <c:minorTickMark val="none"/>
        <c:tickLblPos val="nextTo"/>
        <c:crossAx val="337909640"/>
        <c:crosses val="autoZero"/>
        <c:auto val="1"/>
        <c:lblAlgn val="ctr"/>
        <c:lblOffset val="100"/>
        <c:noMultiLvlLbl val="0"/>
      </c:catAx>
      <c:valAx>
        <c:axId val="337909640"/>
        <c:scaling>
          <c:orientation val="minMax"/>
        </c:scaling>
        <c:delete val="0"/>
        <c:axPos val="l"/>
        <c:majorGridlines>
          <c:spPr>
            <a:ln>
              <a:solidFill>
                <a:schemeClr val="bg1">
                  <a:lumMod val="85000"/>
                </a:schemeClr>
              </a:solidFill>
            </a:ln>
          </c:spPr>
        </c:majorGridlines>
        <c:title>
          <c:tx>
            <c:rich>
              <a:bodyPr rot="-5400000" vert="horz"/>
              <a:lstStyle/>
              <a:p>
                <a:pPr>
                  <a:defRPr/>
                </a:pPr>
                <a:r>
                  <a:rPr lang="en-US"/>
                  <a:t>Percent space available (%)</a:t>
                </a:r>
              </a:p>
            </c:rich>
          </c:tx>
          <c:layout>
            <c:manualLayout>
              <c:xMode val="edge"/>
              <c:yMode val="edge"/>
              <c:x val="2.7777777777777801E-3"/>
              <c:y val="0.38828958880140002"/>
            </c:manualLayout>
          </c:layout>
          <c:overlay val="0"/>
        </c:title>
        <c:numFmt formatCode="General" sourceLinked="1"/>
        <c:majorTickMark val="out"/>
        <c:minorTickMark val="none"/>
        <c:tickLblPos val="nextTo"/>
        <c:crossAx val="337910032"/>
        <c:crosses val="autoZero"/>
        <c:crossBetween val="between"/>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22504719307"/>
          <c:y val="0.15409836065573801"/>
          <c:w val="0.81738592881073402"/>
          <c:h val="0.76279798631728402"/>
        </c:manualLayout>
      </c:layout>
      <c:barChart>
        <c:barDir val="col"/>
        <c:grouping val="clustered"/>
        <c:varyColors val="0"/>
        <c:ser>
          <c:idx val="3"/>
          <c:order val="0"/>
          <c:tx>
            <c:strRef>
              <c:f>uGroundcover!$E$5</c:f>
              <c:strCache>
                <c:ptCount val="1"/>
                <c:pt idx="0">
                  <c:v>BARE SOIL</c:v>
                </c:pt>
              </c:strCache>
            </c:strRef>
          </c:tx>
          <c:invertIfNegative val="0"/>
          <c:errBars>
            <c:errBarType val="both"/>
            <c:errValType val="cust"/>
            <c:noEndCap val="0"/>
            <c:plus>
              <c:numRef>
                <c:f>uGroundcover!$E$14:$E$16</c:f>
                <c:numCache>
                  <c:formatCode>General</c:formatCode>
                  <c:ptCount val="3"/>
                  <c:pt idx="0">
                    <c:v>0.25</c:v>
                  </c:pt>
                  <c:pt idx="1">
                    <c:v>3.32</c:v>
                  </c:pt>
                  <c:pt idx="2">
                    <c:v>1.54</c:v>
                  </c:pt>
                </c:numCache>
              </c:numRef>
            </c:plus>
            <c:minus>
              <c:numRef>
                <c:f>uGroundcover!$E$14:$E$16</c:f>
                <c:numCache>
                  <c:formatCode>General</c:formatCode>
                  <c:ptCount val="3"/>
                  <c:pt idx="0">
                    <c:v>0.25</c:v>
                  </c:pt>
                  <c:pt idx="1">
                    <c:v>3.32</c:v>
                  </c:pt>
                  <c:pt idx="2">
                    <c:v>1.54</c:v>
                  </c:pt>
                </c:numCache>
              </c:numRef>
            </c:minus>
          </c:errBars>
          <c:cat>
            <c:strRef>
              <c:f>uGroundcover!$A$7:$A$9</c:f>
              <c:strCache>
                <c:ptCount val="3"/>
                <c:pt idx="0">
                  <c:v>Commercial - industrial</c:v>
                </c:pt>
                <c:pt idx="1">
                  <c:v>Public</c:v>
                </c:pt>
                <c:pt idx="2">
                  <c:v>Residential</c:v>
                </c:pt>
              </c:strCache>
            </c:strRef>
          </c:cat>
          <c:val>
            <c:numRef>
              <c:f>uGroundcover!$E$7:$E$9</c:f>
              <c:numCache>
                <c:formatCode>General</c:formatCode>
                <c:ptCount val="3"/>
                <c:pt idx="0">
                  <c:v>0.3</c:v>
                </c:pt>
                <c:pt idx="1">
                  <c:v>8.6999999999999993</c:v>
                </c:pt>
                <c:pt idx="2">
                  <c:v>3.2</c:v>
                </c:pt>
              </c:numCache>
            </c:numRef>
          </c:val>
        </c:ser>
        <c:ser>
          <c:idx val="4"/>
          <c:order val="1"/>
          <c:tx>
            <c:strRef>
              <c:f>uGroundcover!$G$5</c:f>
              <c:strCache>
                <c:ptCount val="1"/>
                <c:pt idx="0">
                  <c:v>DUFF/MULCH</c:v>
                </c:pt>
              </c:strCache>
            </c:strRef>
          </c:tx>
          <c:invertIfNegative val="0"/>
          <c:errBars>
            <c:errBarType val="both"/>
            <c:errValType val="cust"/>
            <c:noEndCap val="0"/>
            <c:plus>
              <c:numRef>
                <c:f>uGroundcover!$G$14:$G$16</c:f>
                <c:numCache>
                  <c:formatCode>General</c:formatCode>
                  <c:ptCount val="3"/>
                  <c:pt idx="0">
                    <c:v>0.98</c:v>
                  </c:pt>
                  <c:pt idx="1">
                    <c:v>5.62</c:v>
                  </c:pt>
                  <c:pt idx="2">
                    <c:v>0.83</c:v>
                  </c:pt>
                </c:numCache>
              </c:numRef>
            </c:plus>
            <c:minus>
              <c:numRef>
                <c:f>uGroundcover!$G$14:$G$16</c:f>
                <c:numCache>
                  <c:formatCode>General</c:formatCode>
                  <c:ptCount val="3"/>
                  <c:pt idx="0">
                    <c:v>0.98</c:v>
                  </c:pt>
                  <c:pt idx="1">
                    <c:v>5.62</c:v>
                  </c:pt>
                  <c:pt idx="2">
                    <c:v>0.83</c:v>
                  </c:pt>
                </c:numCache>
              </c:numRef>
            </c:minus>
          </c:errBars>
          <c:cat>
            <c:strRef>
              <c:f>uGroundcover!$A$7:$A$9</c:f>
              <c:strCache>
                <c:ptCount val="3"/>
                <c:pt idx="0">
                  <c:v>Commercial - industrial</c:v>
                </c:pt>
                <c:pt idx="1">
                  <c:v>Public</c:v>
                </c:pt>
                <c:pt idx="2">
                  <c:v>Residential</c:v>
                </c:pt>
              </c:strCache>
            </c:strRef>
          </c:cat>
          <c:val>
            <c:numRef>
              <c:f>uGroundcover!$G$7:$G$9</c:f>
              <c:numCache>
                <c:formatCode>General</c:formatCode>
                <c:ptCount val="3"/>
                <c:pt idx="0">
                  <c:v>1.8</c:v>
                </c:pt>
                <c:pt idx="1">
                  <c:v>15.3</c:v>
                </c:pt>
                <c:pt idx="2">
                  <c:v>1.9</c:v>
                </c:pt>
              </c:numCache>
            </c:numRef>
          </c:val>
        </c:ser>
        <c:ser>
          <c:idx val="6"/>
          <c:order val="2"/>
          <c:tx>
            <c:strRef>
              <c:f>uGroundcover!$H$5</c:f>
              <c:strCache>
                <c:ptCount val="1"/>
                <c:pt idx="0">
                  <c:v>HERBS</c:v>
                </c:pt>
              </c:strCache>
            </c:strRef>
          </c:tx>
          <c:invertIfNegative val="0"/>
          <c:errBars>
            <c:errBarType val="both"/>
            <c:errValType val="cust"/>
            <c:noEndCap val="0"/>
            <c:plus>
              <c:numRef>
                <c:f>uGroundcover!$H$14:$H$16</c:f>
                <c:numCache>
                  <c:formatCode>General</c:formatCode>
                  <c:ptCount val="3"/>
                  <c:pt idx="0">
                    <c:v>4.46</c:v>
                  </c:pt>
                  <c:pt idx="1">
                    <c:v>6.87</c:v>
                  </c:pt>
                  <c:pt idx="2">
                    <c:v>2.08</c:v>
                  </c:pt>
                </c:numCache>
              </c:numRef>
            </c:plus>
            <c:minus>
              <c:numRef>
                <c:f>uGroundcover!$H$14:$H$16</c:f>
                <c:numCache>
                  <c:formatCode>General</c:formatCode>
                  <c:ptCount val="3"/>
                  <c:pt idx="0">
                    <c:v>4.46</c:v>
                  </c:pt>
                  <c:pt idx="1">
                    <c:v>6.87</c:v>
                  </c:pt>
                  <c:pt idx="2">
                    <c:v>2.08</c:v>
                  </c:pt>
                </c:numCache>
              </c:numRef>
            </c:minus>
          </c:errBars>
          <c:cat>
            <c:strRef>
              <c:f>uGroundcover!$A$7:$A$9</c:f>
              <c:strCache>
                <c:ptCount val="3"/>
                <c:pt idx="0">
                  <c:v>Commercial - industrial</c:v>
                </c:pt>
                <c:pt idx="1">
                  <c:v>Public</c:v>
                </c:pt>
                <c:pt idx="2">
                  <c:v>Residential</c:v>
                </c:pt>
              </c:strCache>
            </c:strRef>
          </c:cat>
          <c:val>
            <c:numRef>
              <c:f>uGroundcover!$H$7:$H$9</c:f>
              <c:numCache>
                <c:formatCode>General</c:formatCode>
                <c:ptCount val="3"/>
                <c:pt idx="0">
                  <c:v>8.6</c:v>
                </c:pt>
                <c:pt idx="1">
                  <c:v>24.9</c:v>
                </c:pt>
                <c:pt idx="2">
                  <c:v>8.6</c:v>
                </c:pt>
              </c:numCache>
            </c:numRef>
          </c:val>
        </c:ser>
        <c:ser>
          <c:idx val="8"/>
          <c:order val="3"/>
          <c:tx>
            <c:strRef>
              <c:f>uGroundcover!$L$5</c:f>
              <c:strCache>
                <c:ptCount val="1"/>
                <c:pt idx="0">
                  <c:v>SHRUB</c:v>
                </c:pt>
              </c:strCache>
            </c:strRef>
          </c:tx>
          <c:invertIfNegative val="0"/>
          <c:errBars>
            <c:errBarType val="both"/>
            <c:errValType val="cust"/>
            <c:noEndCap val="0"/>
            <c:plus>
              <c:numRef>
                <c:f>uGroundcover!$L$14:$L$16</c:f>
                <c:numCache>
                  <c:formatCode>General</c:formatCode>
                  <c:ptCount val="3"/>
                  <c:pt idx="0">
                    <c:v>4.75</c:v>
                  </c:pt>
                  <c:pt idx="1">
                    <c:v>7.18</c:v>
                  </c:pt>
                  <c:pt idx="2">
                    <c:v>3.1</c:v>
                  </c:pt>
                </c:numCache>
              </c:numRef>
            </c:plus>
            <c:minus>
              <c:numRef>
                <c:f>uGroundcover!$L$14:$L$16</c:f>
                <c:numCache>
                  <c:formatCode>General</c:formatCode>
                  <c:ptCount val="3"/>
                  <c:pt idx="0">
                    <c:v>4.75</c:v>
                  </c:pt>
                  <c:pt idx="1">
                    <c:v>7.18</c:v>
                  </c:pt>
                  <c:pt idx="2">
                    <c:v>3.1</c:v>
                  </c:pt>
                </c:numCache>
              </c:numRef>
            </c:minus>
          </c:errBars>
          <c:cat>
            <c:strRef>
              <c:f>uGroundcover!$A$7:$A$9</c:f>
              <c:strCache>
                <c:ptCount val="3"/>
                <c:pt idx="0">
                  <c:v>Commercial - industrial</c:v>
                </c:pt>
                <c:pt idx="1">
                  <c:v>Public</c:v>
                </c:pt>
                <c:pt idx="2">
                  <c:v>Residential</c:v>
                </c:pt>
              </c:strCache>
            </c:strRef>
          </c:cat>
          <c:val>
            <c:numRef>
              <c:f>uGroundcover!$L$7:$L$9</c:f>
              <c:numCache>
                <c:formatCode>General</c:formatCode>
                <c:ptCount val="3"/>
                <c:pt idx="0">
                  <c:v>10.1</c:v>
                </c:pt>
                <c:pt idx="1">
                  <c:v>31.8</c:v>
                </c:pt>
                <c:pt idx="2">
                  <c:v>14.9</c:v>
                </c:pt>
              </c:numCache>
            </c:numRef>
          </c:val>
        </c:ser>
        <c:ser>
          <c:idx val="9"/>
          <c:order val="4"/>
          <c:tx>
            <c:strRef>
              <c:f>uGroundcover!$N$5</c:f>
              <c:strCache>
                <c:ptCount val="1"/>
                <c:pt idx="0">
                  <c:v>TREE</c:v>
                </c:pt>
              </c:strCache>
            </c:strRef>
          </c:tx>
          <c:invertIfNegative val="0"/>
          <c:errBars>
            <c:errBarType val="both"/>
            <c:errValType val="cust"/>
            <c:noEndCap val="0"/>
            <c:plus>
              <c:numRef>
                <c:f>uGroundcover!$N$14:$N$16</c:f>
                <c:numCache>
                  <c:formatCode>General</c:formatCode>
                  <c:ptCount val="3"/>
                  <c:pt idx="0">
                    <c:v>5.58</c:v>
                  </c:pt>
                  <c:pt idx="1">
                    <c:v>8.5</c:v>
                  </c:pt>
                  <c:pt idx="2">
                    <c:v>5.65</c:v>
                  </c:pt>
                </c:numCache>
              </c:numRef>
            </c:plus>
            <c:minus>
              <c:numRef>
                <c:f>uGroundcover!$N$14:$N$16</c:f>
                <c:numCache>
                  <c:formatCode>General</c:formatCode>
                  <c:ptCount val="3"/>
                  <c:pt idx="0">
                    <c:v>5.58</c:v>
                  </c:pt>
                  <c:pt idx="1">
                    <c:v>8.5</c:v>
                  </c:pt>
                  <c:pt idx="2">
                    <c:v>5.65</c:v>
                  </c:pt>
                </c:numCache>
              </c:numRef>
            </c:minus>
          </c:errBars>
          <c:cat>
            <c:strRef>
              <c:f>uGroundcover!$A$7:$A$9</c:f>
              <c:strCache>
                <c:ptCount val="3"/>
                <c:pt idx="0">
                  <c:v>Commercial - industrial</c:v>
                </c:pt>
                <c:pt idx="1">
                  <c:v>Public</c:v>
                </c:pt>
                <c:pt idx="2">
                  <c:v>Residential</c:v>
                </c:pt>
              </c:strCache>
            </c:strRef>
          </c:cat>
          <c:val>
            <c:numRef>
              <c:f>uGroundcover!$N$7:$N$9</c:f>
              <c:numCache>
                <c:formatCode>General</c:formatCode>
                <c:ptCount val="3"/>
                <c:pt idx="0">
                  <c:v>12.1</c:v>
                </c:pt>
                <c:pt idx="1">
                  <c:v>46.2</c:v>
                </c:pt>
                <c:pt idx="2">
                  <c:v>33.200000000000003</c:v>
                </c:pt>
              </c:numCache>
            </c:numRef>
          </c:val>
        </c:ser>
        <c:ser>
          <c:idx val="10"/>
          <c:order val="5"/>
          <c:tx>
            <c:strRef>
              <c:f>uGroundcover!$O$5</c:f>
              <c:strCache>
                <c:ptCount val="1"/>
                <c:pt idx="0">
                  <c:v>IMPERVIOUS</c:v>
                </c:pt>
              </c:strCache>
            </c:strRef>
          </c:tx>
          <c:invertIfNegative val="0"/>
          <c:errBars>
            <c:errBarType val="both"/>
            <c:errValType val="cust"/>
            <c:noEndCap val="0"/>
            <c:plus>
              <c:numRef>
                <c:f>uGroundcover!$O$14:$O$16</c:f>
                <c:numCache>
                  <c:formatCode>General</c:formatCode>
                  <c:ptCount val="3"/>
                  <c:pt idx="0">
                    <c:v>17.37</c:v>
                  </c:pt>
                  <c:pt idx="1">
                    <c:v>9.2200000000000006</c:v>
                  </c:pt>
                  <c:pt idx="2">
                    <c:v>8.9700000000000006</c:v>
                  </c:pt>
                </c:numCache>
              </c:numRef>
            </c:plus>
            <c:minus>
              <c:numRef>
                <c:f>uGroundcover!$O$14:$O$16</c:f>
                <c:numCache>
                  <c:formatCode>General</c:formatCode>
                  <c:ptCount val="3"/>
                  <c:pt idx="0">
                    <c:v>17.37</c:v>
                  </c:pt>
                  <c:pt idx="1">
                    <c:v>9.2200000000000006</c:v>
                  </c:pt>
                  <c:pt idx="2">
                    <c:v>8.9700000000000006</c:v>
                  </c:pt>
                </c:numCache>
              </c:numRef>
            </c:minus>
          </c:errBars>
          <c:cat>
            <c:strRef>
              <c:f>uGroundcover!$A$7:$A$9</c:f>
              <c:strCache>
                <c:ptCount val="3"/>
                <c:pt idx="0">
                  <c:v>Commercial - industrial</c:v>
                </c:pt>
                <c:pt idx="1">
                  <c:v>Public</c:v>
                </c:pt>
                <c:pt idx="2">
                  <c:v>Residential</c:v>
                </c:pt>
              </c:strCache>
            </c:strRef>
          </c:cat>
          <c:val>
            <c:numRef>
              <c:f>uGroundcover!$O$7:$O$9</c:f>
              <c:numCache>
                <c:formatCode>General</c:formatCode>
                <c:ptCount val="3"/>
                <c:pt idx="0">
                  <c:v>74.8</c:v>
                </c:pt>
                <c:pt idx="1">
                  <c:v>34.4</c:v>
                </c:pt>
                <c:pt idx="2">
                  <c:v>35.1</c:v>
                </c:pt>
              </c:numCache>
            </c:numRef>
          </c:val>
        </c:ser>
        <c:dLbls>
          <c:showLegendKey val="0"/>
          <c:showVal val="0"/>
          <c:showCatName val="0"/>
          <c:showSerName val="0"/>
          <c:showPercent val="0"/>
          <c:showBubbleSize val="0"/>
        </c:dLbls>
        <c:gapWidth val="150"/>
        <c:axId val="344347408"/>
        <c:axId val="344347800"/>
      </c:barChart>
      <c:catAx>
        <c:axId val="344347408"/>
        <c:scaling>
          <c:orientation val="minMax"/>
        </c:scaling>
        <c:delete val="0"/>
        <c:axPos val="b"/>
        <c:numFmt formatCode="General" sourceLinked="0"/>
        <c:majorTickMark val="none"/>
        <c:minorTickMark val="none"/>
        <c:tickLblPos val="nextTo"/>
        <c:crossAx val="344347800"/>
        <c:crosses val="autoZero"/>
        <c:auto val="1"/>
        <c:lblAlgn val="ctr"/>
        <c:lblOffset val="100"/>
        <c:noMultiLvlLbl val="0"/>
      </c:catAx>
      <c:valAx>
        <c:axId val="344347800"/>
        <c:scaling>
          <c:orientation val="minMax"/>
        </c:scaling>
        <c:delete val="0"/>
        <c:axPos val="l"/>
        <c:majorGridlines/>
        <c:title>
          <c:tx>
            <c:rich>
              <a:bodyPr/>
              <a:lstStyle/>
              <a:p>
                <a:pPr>
                  <a:defRPr/>
                </a:pPr>
                <a:r>
                  <a:rPr lang="en-US"/>
                  <a:t>Percent (%)</a:t>
                </a:r>
              </a:p>
            </c:rich>
          </c:tx>
          <c:layout>
            <c:manualLayout>
              <c:xMode val="edge"/>
              <c:yMode val="edge"/>
              <c:x val="2.15982721382289E-3"/>
              <c:y val="0.42318213502000801"/>
            </c:manualLayout>
          </c:layout>
          <c:overlay val="0"/>
        </c:title>
        <c:numFmt formatCode="General" sourceLinked="1"/>
        <c:majorTickMark val="out"/>
        <c:minorTickMark val="none"/>
        <c:tickLblPos val="nextTo"/>
        <c:crossAx val="344347408"/>
        <c:crosses val="autoZero"/>
        <c:crossBetween val="between"/>
      </c:valAx>
    </c:plotArea>
    <c:legend>
      <c:legendPos val="r"/>
      <c:layout>
        <c:manualLayout>
          <c:xMode val="edge"/>
          <c:yMode val="edge"/>
          <c:x val="6.9444444444444441E-3"/>
          <c:y val="8.237156454826062E-4"/>
          <c:w val="0.98949847791704204"/>
          <c:h val="0.14261468955724799"/>
        </c:manualLayout>
      </c:layout>
      <c:overlay val="0"/>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C34202-DB4E-7F47-B9FC-8A8CC1E3D89F}" type="datetimeFigureOut">
              <a:rPr lang="en-US" smtClean="0"/>
              <a:t>11/24/2015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F72906-18A3-5244-A783-509AF4B9BA41}" type="slidenum">
              <a:rPr lang="en-US" smtClean="0"/>
              <a:t>‹#›</a:t>
            </a:fld>
            <a:endParaRPr lang="en-US" dirty="0"/>
          </a:p>
        </p:txBody>
      </p:sp>
    </p:spTree>
    <p:extLst>
      <p:ext uri="{BB962C8B-B14F-4D97-AF65-F5344CB8AC3E}">
        <p14:creationId xmlns:p14="http://schemas.microsoft.com/office/powerpoint/2010/main" val="37454519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F72906-18A3-5244-A783-509AF4B9BA41}" type="slidenum">
              <a:rPr lang="en-US" smtClean="0"/>
              <a:t>6</a:t>
            </a:fld>
            <a:endParaRPr lang="en-US" dirty="0"/>
          </a:p>
        </p:txBody>
      </p:sp>
    </p:spTree>
    <p:extLst>
      <p:ext uri="{BB962C8B-B14F-4D97-AF65-F5344CB8AC3E}">
        <p14:creationId xmlns:p14="http://schemas.microsoft.com/office/powerpoint/2010/main" val="2849373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F72906-18A3-5244-A783-509AF4B9BA41}" type="slidenum">
              <a:rPr lang="en-US" smtClean="0"/>
              <a:t>12</a:t>
            </a:fld>
            <a:endParaRPr lang="en-US" dirty="0"/>
          </a:p>
        </p:txBody>
      </p:sp>
    </p:spTree>
    <p:extLst>
      <p:ext uri="{BB962C8B-B14F-4D97-AF65-F5344CB8AC3E}">
        <p14:creationId xmlns:p14="http://schemas.microsoft.com/office/powerpoint/2010/main" val="2698511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F72906-18A3-5244-A783-509AF4B9BA41}" type="slidenum">
              <a:rPr lang="en-US" smtClean="0"/>
              <a:t>14</a:t>
            </a:fld>
            <a:endParaRPr lang="en-US" dirty="0"/>
          </a:p>
        </p:txBody>
      </p:sp>
    </p:spTree>
    <p:extLst>
      <p:ext uri="{BB962C8B-B14F-4D97-AF65-F5344CB8AC3E}">
        <p14:creationId xmlns:p14="http://schemas.microsoft.com/office/powerpoint/2010/main" val="248988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992A71-6925-D44B-AFFD-49E378BB9DFF}" type="datetimeFigureOut">
              <a:rPr lang="en-US" smtClean="0"/>
              <a:t>11/24/2015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DCBF38-AC7B-854D-AA57-74CAA74B3CB6}" type="slidenum">
              <a:rPr lang="en-US" smtClean="0"/>
              <a:t>‹#›</a:t>
            </a:fld>
            <a:endParaRPr lang="en-US" dirty="0"/>
          </a:p>
        </p:txBody>
      </p:sp>
    </p:spTree>
    <p:extLst>
      <p:ext uri="{BB962C8B-B14F-4D97-AF65-F5344CB8AC3E}">
        <p14:creationId xmlns:p14="http://schemas.microsoft.com/office/powerpoint/2010/main" val="20854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92A71-6925-D44B-AFFD-49E378BB9DFF}" type="datetimeFigureOut">
              <a:rPr lang="en-US" smtClean="0"/>
              <a:t>11/24/2015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DCBF38-AC7B-854D-AA57-74CAA74B3CB6}" type="slidenum">
              <a:rPr lang="en-US" smtClean="0"/>
              <a:t>‹#›</a:t>
            </a:fld>
            <a:endParaRPr lang="en-US" dirty="0"/>
          </a:p>
        </p:txBody>
      </p:sp>
    </p:spTree>
    <p:extLst>
      <p:ext uri="{BB962C8B-B14F-4D97-AF65-F5344CB8AC3E}">
        <p14:creationId xmlns:p14="http://schemas.microsoft.com/office/powerpoint/2010/main" val="276261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92A71-6925-D44B-AFFD-49E378BB9DFF}" type="datetimeFigureOut">
              <a:rPr lang="en-US" smtClean="0"/>
              <a:t>11/24/2015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DCBF38-AC7B-854D-AA57-74CAA74B3CB6}" type="slidenum">
              <a:rPr lang="en-US" smtClean="0"/>
              <a:t>‹#›</a:t>
            </a:fld>
            <a:endParaRPr lang="en-US" dirty="0"/>
          </a:p>
        </p:txBody>
      </p:sp>
    </p:spTree>
    <p:extLst>
      <p:ext uri="{BB962C8B-B14F-4D97-AF65-F5344CB8AC3E}">
        <p14:creationId xmlns:p14="http://schemas.microsoft.com/office/powerpoint/2010/main" val="255648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92A71-6925-D44B-AFFD-49E378BB9DFF}" type="datetimeFigureOut">
              <a:rPr lang="en-US" smtClean="0"/>
              <a:t>11/24/2015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DCBF38-AC7B-854D-AA57-74CAA74B3CB6}" type="slidenum">
              <a:rPr lang="en-US" smtClean="0"/>
              <a:t>‹#›</a:t>
            </a:fld>
            <a:endParaRPr lang="en-US" dirty="0"/>
          </a:p>
        </p:txBody>
      </p:sp>
    </p:spTree>
    <p:extLst>
      <p:ext uri="{BB962C8B-B14F-4D97-AF65-F5344CB8AC3E}">
        <p14:creationId xmlns:p14="http://schemas.microsoft.com/office/powerpoint/2010/main" val="360511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92A71-6925-D44B-AFFD-49E378BB9DFF}" type="datetimeFigureOut">
              <a:rPr lang="en-US" smtClean="0"/>
              <a:t>11/24/2015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DCBF38-AC7B-854D-AA57-74CAA74B3CB6}" type="slidenum">
              <a:rPr lang="en-US" smtClean="0"/>
              <a:t>‹#›</a:t>
            </a:fld>
            <a:endParaRPr lang="en-US" dirty="0"/>
          </a:p>
        </p:txBody>
      </p:sp>
    </p:spTree>
    <p:extLst>
      <p:ext uri="{BB962C8B-B14F-4D97-AF65-F5344CB8AC3E}">
        <p14:creationId xmlns:p14="http://schemas.microsoft.com/office/powerpoint/2010/main" val="251957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992A71-6925-D44B-AFFD-49E378BB9DFF}" type="datetimeFigureOut">
              <a:rPr lang="en-US" smtClean="0"/>
              <a:t>11/24/2015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DCBF38-AC7B-854D-AA57-74CAA74B3CB6}" type="slidenum">
              <a:rPr lang="en-US" smtClean="0"/>
              <a:t>‹#›</a:t>
            </a:fld>
            <a:endParaRPr lang="en-US" dirty="0"/>
          </a:p>
        </p:txBody>
      </p:sp>
    </p:spTree>
    <p:extLst>
      <p:ext uri="{BB962C8B-B14F-4D97-AF65-F5344CB8AC3E}">
        <p14:creationId xmlns:p14="http://schemas.microsoft.com/office/powerpoint/2010/main" val="112425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992A71-6925-D44B-AFFD-49E378BB9DFF}" type="datetimeFigureOut">
              <a:rPr lang="en-US" smtClean="0"/>
              <a:t>11/24/2015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DCBF38-AC7B-854D-AA57-74CAA74B3CB6}" type="slidenum">
              <a:rPr lang="en-US" smtClean="0"/>
              <a:t>‹#›</a:t>
            </a:fld>
            <a:endParaRPr lang="en-US" dirty="0"/>
          </a:p>
        </p:txBody>
      </p:sp>
    </p:spTree>
    <p:extLst>
      <p:ext uri="{BB962C8B-B14F-4D97-AF65-F5344CB8AC3E}">
        <p14:creationId xmlns:p14="http://schemas.microsoft.com/office/powerpoint/2010/main" val="173904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992A71-6925-D44B-AFFD-49E378BB9DFF}" type="datetimeFigureOut">
              <a:rPr lang="en-US" smtClean="0"/>
              <a:t>11/24/2015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DCBF38-AC7B-854D-AA57-74CAA74B3CB6}" type="slidenum">
              <a:rPr lang="en-US" smtClean="0"/>
              <a:t>‹#›</a:t>
            </a:fld>
            <a:endParaRPr lang="en-US" dirty="0"/>
          </a:p>
        </p:txBody>
      </p:sp>
    </p:spTree>
    <p:extLst>
      <p:ext uri="{BB962C8B-B14F-4D97-AF65-F5344CB8AC3E}">
        <p14:creationId xmlns:p14="http://schemas.microsoft.com/office/powerpoint/2010/main" val="224903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92A71-6925-D44B-AFFD-49E378BB9DFF}" type="datetimeFigureOut">
              <a:rPr lang="en-US" smtClean="0"/>
              <a:t>11/24/2015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DCBF38-AC7B-854D-AA57-74CAA74B3CB6}" type="slidenum">
              <a:rPr lang="en-US" smtClean="0"/>
              <a:t>‹#›</a:t>
            </a:fld>
            <a:endParaRPr lang="en-US" dirty="0"/>
          </a:p>
        </p:txBody>
      </p:sp>
    </p:spTree>
    <p:extLst>
      <p:ext uri="{BB962C8B-B14F-4D97-AF65-F5344CB8AC3E}">
        <p14:creationId xmlns:p14="http://schemas.microsoft.com/office/powerpoint/2010/main" val="173744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92A71-6925-D44B-AFFD-49E378BB9DFF}" type="datetimeFigureOut">
              <a:rPr lang="en-US" smtClean="0"/>
              <a:t>11/24/2015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DCBF38-AC7B-854D-AA57-74CAA74B3CB6}" type="slidenum">
              <a:rPr lang="en-US" smtClean="0"/>
              <a:t>‹#›</a:t>
            </a:fld>
            <a:endParaRPr lang="en-US" dirty="0"/>
          </a:p>
        </p:txBody>
      </p:sp>
    </p:spTree>
    <p:extLst>
      <p:ext uri="{BB962C8B-B14F-4D97-AF65-F5344CB8AC3E}">
        <p14:creationId xmlns:p14="http://schemas.microsoft.com/office/powerpoint/2010/main" val="275262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92A71-6925-D44B-AFFD-49E378BB9DFF}" type="datetimeFigureOut">
              <a:rPr lang="en-US" smtClean="0"/>
              <a:t>11/24/2015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DCBF38-AC7B-854D-AA57-74CAA74B3CB6}" type="slidenum">
              <a:rPr lang="en-US" smtClean="0"/>
              <a:t>‹#›</a:t>
            </a:fld>
            <a:endParaRPr lang="en-US" dirty="0"/>
          </a:p>
        </p:txBody>
      </p:sp>
    </p:spTree>
    <p:extLst>
      <p:ext uri="{BB962C8B-B14F-4D97-AF65-F5344CB8AC3E}">
        <p14:creationId xmlns:p14="http://schemas.microsoft.com/office/powerpoint/2010/main" val="2090612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92A71-6925-D44B-AFFD-49E378BB9DFF}" type="datetimeFigureOut">
              <a:rPr lang="en-US" smtClean="0"/>
              <a:t>11/24/2015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CBF38-AC7B-854D-AA57-74CAA74B3CB6}" type="slidenum">
              <a:rPr lang="en-US" smtClean="0"/>
              <a:t>‹#›</a:t>
            </a:fld>
            <a:endParaRPr lang="en-US" dirty="0"/>
          </a:p>
        </p:txBody>
      </p:sp>
    </p:spTree>
    <p:extLst>
      <p:ext uri="{BB962C8B-B14F-4D97-AF65-F5344CB8AC3E}">
        <p14:creationId xmlns:p14="http://schemas.microsoft.com/office/powerpoint/2010/main" val="14410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1234.JPG"/>
          <p:cNvPicPr>
            <a:picLocks noChangeAspect="1"/>
          </p:cNvPicPr>
          <p:nvPr/>
        </p:nvPicPr>
        <p:blipFill rotWithShape="1">
          <a:blip r:embed="rId2">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
        <p:nvSpPr>
          <p:cNvPr id="2" name="Title 1"/>
          <p:cNvSpPr>
            <a:spLocks noGrp="1"/>
          </p:cNvSpPr>
          <p:nvPr>
            <p:ph type="ctrTitle"/>
          </p:nvPr>
        </p:nvSpPr>
        <p:spPr>
          <a:xfrm>
            <a:off x="0" y="1145504"/>
            <a:ext cx="9144000" cy="2283495"/>
          </a:xfrm>
          <a:solidFill>
            <a:schemeClr val="bg1">
              <a:lumMod val="85000"/>
              <a:alpha val="77000"/>
            </a:schemeClr>
          </a:solidFill>
        </p:spPr>
        <p:txBody>
          <a:bodyPr>
            <a:normAutofit fontScale="90000"/>
          </a:bodyPr>
          <a:lstStyle/>
          <a:p>
            <a:r>
              <a:rPr lang="en-US" dirty="0" smtClean="0"/>
              <a:t>Key Findings and Recommendations </a:t>
            </a:r>
            <a:br>
              <a:rPr lang="en-US" dirty="0" smtClean="0"/>
            </a:br>
            <a:r>
              <a:rPr lang="en-US" dirty="0" smtClean="0"/>
              <a:t>from an i-Tree Eco inventory </a:t>
            </a:r>
            <a:br>
              <a:rPr lang="en-US" dirty="0" smtClean="0"/>
            </a:br>
            <a:r>
              <a:rPr lang="en-US" dirty="0" smtClean="0"/>
              <a:t>in the </a:t>
            </a:r>
            <a:r>
              <a:rPr lang="en-US" dirty="0"/>
              <a:t>C</a:t>
            </a:r>
            <a:r>
              <a:rPr lang="en-US" dirty="0" smtClean="0"/>
              <a:t>ity of Winooski:</a:t>
            </a:r>
            <a:br>
              <a:rPr lang="en-US" dirty="0" smtClean="0"/>
            </a:br>
            <a:r>
              <a:rPr lang="en-US" dirty="0" smtClean="0"/>
              <a:t>Phase 2</a:t>
            </a:r>
            <a:endParaRPr lang="en-US" dirty="0"/>
          </a:p>
        </p:txBody>
      </p:sp>
      <p:sp>
        <p:nvSpPr>
          <p:cNvPr id="4" name="Subtitle 3"/>
          <p:cNvSpPr>
            <a:spLocks noGrp="1"/>
          </p:cNvSpPr>
          <p:nvPr>
            <p:ph type="subTitle" idx="1"/>
          </p:nvPr>
        </p:nvSpPr>
        <p:spPr>
          <a:xfrm>
            <a:off x="1565564" y="4350327"/>
            <a:ext cx="5692083" cy="2410691"/>
          </a:xfrm>
          <a:solidFill>
            <a:schemeClr val="bg1">
              <a:lumMod val="85000"/>
              <a:alpha val="71000"/>
            </a:schemeClr>
          </a:solidFill>
        </p:spPr>
        <p:txBody>
          <a:bodyPr>
            <a:noAutofit/>
          </a:bodyPr>
          <a:lstStyle/>
          <a:p>
            <a:r>
              <a:rPr lang="en-US" sz="1800" dirty="0" smtClean="0">
                <a:solidFill>
                  <a:schemeClr val="tx1"/>
                </a:solidFill>
              </a:rPr>
              <a:t>Prepared for the Winooski Natural Resources Conservation District by</a:t>
            </a:r>
          </a:p>
          <a:p>
            <a:r>
              <a:rPr lang="en-US" sz="1800" dirty="0" smtClean="0">
                <a:solidFill>
                  <a:schemeClr val="tx1"/>
                </a:solidFill>
              </a:rPr>
              <a:t> Alexandra Kosiba </a:t>
            </a:r>
          </a:p>
          <a:p>
            <a:r>
              <a:rPr lang="en-US" sz="1800" dirty="0" smtClean="0">
                <a:solidFill>
                  <a:schemeClr val="tx1"/>
                </a:solidFill>
              </a:rPr>
              <a:t>Updated November 2015 by Laura </a:t>
            </a:r>
            <a:r>
              <a:rPr lang="en-US" sz="1800" dirty="0" err="1" smtClean="0">
                <a:solidFill>
                  <a:schemeClr val="tx1"/>
                </a:solidFill>
              </a:rPr>
              <a:t>Dlugolecki</a:t>
            </a:r>
            <a:endParaRPr lang="en-US" sz="1800" dirty="0" smtClean="0">
              <a:solidFill>
                <a:schemeClr val="tx1"/>
              </a:solidFill>
            </a:endParaRPr>
          </a:p>
          <a:p>
            <a:endParaRPr lang="en-US" sz="1800" dirty="0">
              <a:solidFill>
                <a:schemeClr val="bg1"/>
              </a:solidFill>
            </a:endParaRPr>
          </a:p>
        </p:txBody>
      </p:sp>
      <p:pic>
        <p:nvPicPr>
          <p:cNvPr id="1030" name="Picture 6" descr="Winooski Natural Resources Conservation District"/>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67798" y="5791199"/>
            <a:ext cx="4408403" cy="82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741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Estimated tree </a:t>
            </a:r>
            <a:r>
              <a:rPr lang="en-US" dirty="0" smtClean="0"/>
              <a:t>density</a:t>
            </a:r>
            <a:endParaRPr lang="en-US" dirty="0"/>
          </a:p>
        </p:txBody>
      </p:sp>
      <p:graphicFrame>
        <p:nvGraphicFramePr>
          <p:cNvPr id="4" name="Chart 3"/>
          <p:cNvGraphicFramePr/>
          <p:nvPr>
            <p:extLst>
              <p:ext uri="{D42A27DB-BD31-4B8C-83A1-F6EECF244321}">
                <p14:modId xmlns:p14="http://schemas.microsoft.com/office/powerpoint/2010/main" val="4044593497"/>
              </p:ext>
            </p:extLst>
          </p:nvPr>
        </p:nvGraphicFramePr>
        <p:xfrm>
          <a:off x="886407" y="1977396"/>
          <a:ext cx="6634065" cy="419946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926563" y="1417638"/>
            <a:ext cx="3993502" cy="646331"/>
          </a:xfrm>
          <a:prstGeom prst="rect">
            <a:avLst/>
          </a:prstGeom>
          <a:noFill/>
        </p:spPr>
        <p:txBody>
          <a:bodyPr wrap="square" rtlCol="0">
            <a:spAutoFit/>
          </a:bodyPr>
          <a:lstStyle/>
          <a:p>
            <a:r>
              <a:rPr lang="en-US" dirty="0"/>
              <a:t>Trees cover approximately 35.8% of the city of Winooski. </a:t>
            </a:r>
            <a:endParaRPr lang="en-US" dirty="0"/>
          </a:p>
        </p:txBody>
      </p:sp>
    </p:spTree>
    <p:extLst>
      <p:ext uri="{BB962C8B-B14F-4D97-AF65-F5344CB8AC3E}">
        <p14:creationId xmlns:p14="http://schemas.microsoft.com/office/powerpoint/2010/main" val="823781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47"/>
            <a:ext cx="8229600" cy="1591901"/>
          </a:xfrm>
        </p:spPr>
        <p:txBody>
          <a:bodyPr>
            <a:normAutofit/>
          </a:bodyPr>
          <a:lstStyle/>
          <a:p>
            <a:r>
              <a:rPr lang="en-US" dirty="0" smtClean="0"/>
              <a:t>Estimated rainfall </a:t>
            </a:r>
            <a:r>
              <a:rPr lang="en-US" dirty="0"/>
              <a:t>intercepted by woody </a:t>
            </a:r>
            <a:r>
              <a:rPr lang="en-US" dirty="0" smtClean="0"/>
              <a:t>vegetation</a:t>
            </a:r>
            <a:endParaRPr lang="en-US" dirty="0"/>
          </a:p>
        </p:txBody>
      </p:sp>
      <p:graphicFrame>
        <p:nvGraphicFramePr>
          <p:cNvPr id="5" name="Chart 4"/>
          <p:cNvGraphicFramePr/>
          <p:nvPr>
            <p:extLst>
              <p:ext uri="{D42A27DB-BD31-4B8C-83A1-F6EECF244321}">
                <p14:modId xmlns:p14="http://schemas.microsoft.com/office/powerpoint/2010/main" val="3590080240"/>
              </p:ext>
            </p:extLst>
          </p:nvPr>
        </p:nvGraphicFramePr>
        <p:xfrm>
          <a:off x="1409603" y="1606448"/>
          <a:ext cx="6036226" cy="399797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31845" y="5613752"/>
            <a:ext cx="8332237" cy="923330"/>
          </a:xfrm>
          <a:prstGeom prst="rect">
            <a:avLst/>
          </a:prstGeom>
          <a:noFill/>
        </p:spPr>
        <p:txBody>
          <a:bodyPr wrap="square" rtlCol="0">
            <a:spAutoFit/>
          </a:bodyPr>
          <a:lstStyle/>
          <a:p>
            <a:r>
              <a:rPr lang="en-US" dirty="0"/>
              <a:t>T</a:t>
            </a:r>
            <a:r>
              <a:rPr lang="en-US" dirty="0" smtClean="0"/>
              <a:t>his </a:t>
            </a:r>
            <a:r>
              <a:rPr lang="en-US" dirty="0"/>
              <a:t>equates to </a:t>
            </a:r>
            <a:r>
              <a:rPr lang="en-US" dirty="0" smtClean="0"/>
              <a:t>19,3184 gallons </a:t>
            </a:r>
            <a:r>
              <a:rPr lang="en-US" dirty="0"/>
              <a:t>for commercial-industrial land, </a:t>
            </a:r>
            <a:r>
              <a:rPr lang="en-US" dirty="0" smtClean="0"/>
              <a:t>4,648,024 gallons </a:t>
            </a:r>
            <a:r>
              <a:rPr lang="en-US" dirty="0"/>
              <a:t>for public land, and </a:t>
            </a:r>
            <a:r>
              <a:rPr lang="en-US" dirty="0" smtClean="0"/>
              <a:t>2,845,179 gallons </a:t>
            </a:r>
            <a:r>
              <a:rPr lang="en-US" dirty="0"/>
              <a:t>for residential land</a:t>
            </a:r>
            <a:r>
              <a:rPr lang="en-US" dirty="0" smtClean="0"/>
              <a:t>. Trees intercept approximately 7,689,974 </a:t>
            </a:r>
            <a:r>
              <a:rPr lang="en-US" dirty="0"/>
              <a:t>gallons a </a:t>
            </a:r>
            <a:r>
              <a:rPr lang="en-US" dirty="0" smtClean="0"/>
              <a:t>year. It would cost $68,409 to treat that water annually. </a:t>
            </a:r>
            <a:endParaRPr lang="en-US" dirty="0"/>
          </a:p>
        </p:txBody>
      </p:sp>
    </p:spTree>
    <p:extLst>
      <p:ext uri="{BB962C8B-B14F-4D97-AF65-F5344CB8AC3E}">
        <p14:creationId xmlns:p14="http://schemas.microsoft.com/office/powerpoint/2010/main" val="181707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Estimated percent of space available for </a:t>
            </a:r>
            <a:r>
              <a:rPr lang="en-US" dirty="0" smtClean="0"/>
              <a:t>planting</a:t>
            </a:r>
            <a:endParaRPr lang="en-US" dirty="0"/>
          </a:p>
        </p:txBody>
      </p:sp>
      <p:graphicFrame>
        <p:nvGraphicFramePr>
          <p:cNvPr id="5" name="Chart 4"/>
          <p:cNvGraphicFramePr/>
          <p:nvPr>
            <p:extLst>
              <p:ext uri="{D42A27DB-BD31-4B8C-83A1-F6EECF244321}">
                <p14:modId xmlns:p14="http://schemas.microsoft.com/office/powerpoint/2010/main" val="3534075948"/>
              </p:ext>
            </p:extLst>
          </p:nvPr>
        </p:nvGraphicFramePr>
        <p:xfrm>
          <a:off x="1268963" y="1833244"/>
          <a:ext cx="6046237" cy="34385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2664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722"/>
            <a:ext cx="8229600" cy="1143000"/>
          </a:xfrm>
        </p:spPr>
        <p:txBody>
          <a:bodyPr>
            <a:normAutofit fontScale="90000"/>
          </a:bodyPr>
          <a:lstStyle/>
          <a:p>
            <a:r>
              <a:rPr lang="en-US" dirty="0"/>
              <a:t>Estimated percent of </a:t>
            </a:r>
            <a:r>
              <a:rPr lang="en-US" dirty="0" smtClean="0"/>
              <a:t>groundcover </a:t>
            </a:r>
            <a:r>
              <a:rPr lang="en-US" dirty="0"/>
              <a:t>per land use </a:t>
            </a:r>
            <a:r>
              <a:rPr lang="en-US" dirty="0" smtClean="0"/>
              <a:t>type </a:t>
            </a:r>
            <a:endParaRPr lang="en-US" dirty="0"/>
          </a:p>
        </p:txBody>
      </p:sp>
      <p:graphicFrame>
        <p:nvGraphicFramePr>
          <p:cNvPr id="5" name="Chart 4"/>
          <p:cNvGraphicFramePr/>
          <p:nvPr>
            <p:extLst>
              <p:ext uri="{D42A27DB-BD31-4B8C-83A1-F6EECF244321}">
                <p14:modId xmlns:p14="http://schemas.microsoft.com/office/powerpoint/2010/main" val="1137417118"/>
              </p:ext>
            </p:extLst>
          </p:nvPr>
        </p:nvGraphicFramePr>
        <p:xfrm>
          <a:off x="1287624" y="1828398"/>
          <a:ext cx="6027576" cy="430181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63690" y="6382139"/>
            <a:ext cx="6913983" cy="369332"/>
          </a:xfrm>
          <a:prstGeom prst="rect">
            <a:avLst/>
          </a:prstGeom>
          <a:noFill/>
        </p:spPr>
        <p:txBody>
          <a:bodyPr wrap="square" rtlCol="0">
            <a:spAutoFit/>
          </a:bodyPr>
          <a:lstStyle/>
          <a:p>
            <a:r>
              <a:rPr lang="en-US" dirty="0" smtClean="0"/>
              <a:t>Limitations on planting space exist due to ground cover and </a:t>
            </a:r>
            <a:r>
              <a:rPr lang="en-US" dirty="0" err="1" smtClean="0"/>
              <a:t>landuse</a:t>
            </a:r>
            <a:endParaRPr lang="en-US" dirty="0"/>
          </a:p>
        </p:txBody>
      </p:sp>
    </p:spTree>
    <p:extLst>
      <p:ext uri="{BB962C8B-B14F-4D97-AF65-F5344CB8AC3E}">
        <p14:creationId xmlns:p14="http://schemas.microsoft.com/office/powerpoint/2010/main" val="1900701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926"/>
          </a:xfrm>
        </p:spPr>
        <p:txBody>
          <a:bodyPr/>
          <a:lstStyle/>
          <a:p>
            <a:r>
              <a:rPr lang="en-US" dirty="0" smtClean="0"/>
              <a:t>Relative Tree Effects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6737479"/>
              </p:ext>
            </p:extLst>
          </p:nvPr>
        </p:nvGraphicFramePr>
        <p:xfrm>
          <a:off x="457200" y="1354692"/>
          <a:ext cx="8369300" cy="4754244"/>
        </p:xfrm>
        <a:graphic>
          <a:graphicData uri="http://schemas.openxmlformats.org/drawingml/2006/table">
            <a:tbl>
              <a:tblPr firstRow="1" bandRow="1">
                <a:tableStyleId>{3B4B98B0-60AC-42C2-AFA5-B58CD77FA1E5}</a:tableStyleId>
              </a:tblPr>
              <a:tblGrid>
                <a:gridCol w="2686050"/>
                <a:gridCol w="5683250"/>
              </a:tblGrid>
              <a:tr h="8846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Total carbon storage is equivalent to…</a:t>
                      </a:r>
                    </a:p>
                    <a:p>
                      <a:endParaRPr lang="en-US" b="1" dirty="0"/>
                    </a:p>
                  </a:txBody>
                  <a:tcPr/>
                </a:tc>
                <a:tc>
                  <a:txBody>
                    <a:bodyPr/>
                    <a:lstStyle/>
                    <a:p>
                      <a:pPr marL="742950" lvl="1" indent="-285750">
                        <a:buFont typeface="Wingdings" charset="2"/>
                        <a:buChar char="Ø"/>
                      </a:pPr>
                      <a:r>
                        <a:rPr lang="en-US" b="0" dirty="0" smtClean="0"/>
                        <a:t>Amount of carbon emitted in Winooski in </a:t>
                      </a:r>
                      <a:r>
                        <a:rPr lang="en-US" b="0" dirty="0" smtClean="0"/>
                        <a:t>107 </a:t>
                      </a:r>
                      <a:r>
                        <a:rPr lang="en-US" b="0" dirty="0" smtClean="0"/>
                        <a:t>days</a:t>
                      </a:r>
                    </a:p>
                    <a:p>
                      <a:pPr marL="742950" lvl="1" indent="-285750">
                        <a:buFont typeface="Wingdings" charset="2"/>
                        <a:buChar char="Ø"/>
                      </a:pPr>
                      <a:r>
                        <a:rPr lang="en-US" b="0" dirty="0" smtClean="0"/>
                        <a:t>Annual emissions from </a:t>
                      </a:r>
                      <a:r>
                        <a:rPr lang="en-US" b="0" dirty="0" smtClean="0"/>
                        <a:t>7,750 </a:t>
                      </a:r>
                      <a:r>
                        <a:rPr lang="en-US" b="0" dirty="0" smtClean="0"/>
                        <a:t>automobiles</a:t>
                      </a:r>
                    </a:p>
                    <a:p>
                      <a:pPr marL="742950" lvl="1" indent="-285750">
                        <a:buFont typeface="Wingdings" charset="2"/>
                        <a:buChar char="Ø"/>
                      </a:pPr>
                      <a:r>
                        <a:rPr lang="en-US" b="0" dirty="0" smtClean="0"/>
                        <a:t>Annual emissions from </a:t>
                      </a:r>
                      <a:r>
                        <a:rPr lang="en-US" b="0" dirty="0" smtClean="0"/>
                        <a:t>3,890 </a:t>
                      </a:r>
                      <a:r>
                        <a:rPr lang="en-US" b="0" dirty="0" smtClean="0"/>
                        <a:t>single-family houses</a:t>
                      </a:r>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Annual carbon sequestration is equivalent to…</a:t>
                      </a:r>
                    </a:p>
                  </a:txBody>
                  <a:tcPr/>
                </a:tc>
                <a:tc>
                  <a:txBody>
                    <a:bodyPr/>
                    <a:lstStyle/>
                    <a:p>
                      <a:pPr marL="742950" lvl="1" indent="-285750">
                        <a:buFont typeface="Wingdings" charset="2"/>
                        <a:buChar char="Ø"/>
                      </a:pPr>
                      <a:r>
                        <a:rPr lang="en-US" dirty="0" smtClean="0"/>
                        <a:t>Amount of carbon emitted in Winooski in </a:t>
                      </a:r>
                      <a:r>
                        <a:rPr lang="en-US" dirty="0" smtClean="0"/>
                        <a:t>3.5 </a:t>
                      </a:r>
                      <a:r>
                        <a:rPr lang="en-US" dirty="0" smtClean="0"/>
                        <a:t>days</a:t>
                      </a:r>
                    </a:p>
                    <a:p>
                      <a:pPr marL="742950" lvl="1" indent="-285750">
                        <a:buFont typeface="Wingdings" charset="2"/>
                        <a:buChar char="Ø"/>
                      </a:pPr>
                      <a:r>
                        <a:rPr lang="en-US" dirty="0" smtClean="0"/>
                        <a:t>Annual emissions from </a:t>
                      </a:r>
                      <a:r>
                        <a:rPr lang="en-US" dirty="0" smtClean="0"/>
                        <a:t>300 </a:t>
                      </a:r>
                      <a:r>
                        <a:rPr lang="en-US" dirty="0" smtClean="0"/>
                        <a:t>automobiles</a:t>
                      </a:r>
                    </a:p>
                    <a:p>
                      <a:pPr marL="742950" lvl="1" indent="-285750">
                        <a:buFont typeface="Wingdings" charset="2"/>
                        <a:buChar char="Ø"/>
                      </a:pPr>
                      <a:r>
                        <a:rPr lang="en-US" dirty="0" smtClean="0"/>
                        <a:t>Annual emissions from 100 single-family houses</a:t>
                      </a:r>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Carbon monoxide removal is equivalent to…</a:t>
                      </a:r>
                    </a:p>
                  </a:txBody>
                  <a:tcPr/>
                </a:tc>
                <a:tc>
                  <a:txBody>
                    <a:bodyPr/>
                    <a:lstStyle/>
                    <a:p>
                      <a:pPr marL="742950" lvl="1" indent="-285750">
                        <a:buFont typeface="Wingdings" charset="2"/>
                        <a:buChar char="Ø"/>
                      </a:pPr>
                      <a:r>
                        <a:rPr lang="en-US" dirty="0" smtClean="0"/>
                        <a:t>Annual emissions from 1 automobile</a:t>
                      </a:r>
                    </a:p>
                    <a:p>
                      <a:pPr marL="742950" lvl="1" indent="-285750">
                        <a:buFont typeface="Wingdings" charset="2"/>
                        <a:buChar char="Ø"/>
                      </a:pPr>
                      <a:r>
                        <a:rPr lang="en-US" dirty="0" smtClean="0"/>
                        <a:t>Annual emissions from </a:t>
                      </a:r>
                      <a:r>
                        <a:rPr lang="en-US" dirty="0" smtClean="0"/>
                        <a:t>3 </a:t>
                      </a:r>
                      <a:r>
                        <a:rPr lang="en-US" dirty="0" smtClean="0"/>
                        <a:t>single-family houses</a:t>
                      </a:r>
                    </a:p>
                  </a:txBody>
                  <a:tcPr/>
                </a:tc>
              </a:tr>
              <a:tr h="680720">
                <a:tc>
                  <a:txBody>
                    <a:bodyPr/>
                    <a:lstStyle/>
                    <a:p>
                      <a:r>
                        <a:rPr lang="en-US" b="1" dirty="0" smtClean="0"/>
                        <a:t>Nitrogen dioxide removal is equivalent to…</a:t>
                      </a:r>
                      <a:endParaRPr lang="en-US" b="1" dirty="0"/>
                    </a:p>
                  </a:txBody>
                  <a:tcPr/>
                </a:tc>
                <a:tc>
                  <a:txBody>
                    <a:bodyPr/>
                    <a:lstStyle/>
                    <a:p>
                      <a:pPr marL="742950" lvl="1" indent="-285750">
                        <a:buFont typeface="Wingdings" charset="2"/>
                        <a:buChar char="Ø"/>
                      </a:pPr>
                      <a:r>
                        <a:rPr lang="en-US" dirty="0" smtClean="0"/>
                        <a:t>Annual emissions from </a:t>
                      </a:r>
                      <a:r>
                        <a:rPr lang="en-US" dirty="0" smtClean="0"/>
                        <a:t>85 </a:t>
                      </a:r>
                      <a:r>
                        <a:rPr lang="en-US" dirty="0" smtClean="0"/>
                        <a:t>automobiles</a:t>
                      </a:r>
                    </a:p>
                    <a:p>
                      <a:pPr marL="742950" lvl="1" indent="-285750">
                        <a:buFont typeface="Wingdings" charset="2"/>
                        <a:buChar char="Ø"/>
                      </a:pPr>
                      <a:r>
                        <a:rPr lang="en-US" dirty="0" smtClean="0"/>
                        <a:t>Annual emissions from </a:t>
                      </a:r>
                      <a:r>
                        <a:rPr lang="en-US" dirty="0" smtClean="0"/>
                        <a:t>57 </a:t>
                      </a:r>
                      <a:r>
                        <a:rPr lang="en-US" dirty="0" smtClean="0"/>
                        <a:t>single-family houses</a:t>
                      </a:r>
                    </a:p>
                  </a:txBody>
                  <a:tcPr/>
                </a:tc>
              </a:tr>
              <a:tr h="6902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Sulfur dioxide removal is equivalent to…</a:t>
                      </a:r>
                    </a:p>
                  </a:txBody>
                  <a:tcPr/>
                </a:tc>
                <a:tc>
                  <a:txBody>
                    <a:bodyPr/>
                    <a:lstStyle/>
                    <a:p>
                      <a:pPr marL="742950" lvl="1" indent="-285750">
                        <a:buFont typeface="Wingdings" charset="2"/>
                        <a:buChar char="Ø"/>
                      </a:pPr>
                      <a:r>
                        <a:rPr lang="en-US" dirty="0" smtClean="0"/>
                        <a:t>Annual emissions from </a:t>
                      </a:r>
                      <a:r>
                        <a:rPr lang="en-US" dirty="0" smtClean="0"/>
                        <a:t>267 </a:t>
                      </a:r>
                      <a:r>
                        <a:rPr lang="en-US" dirty="0" smtClean="0"/>
                        <a:t>automobiles</a:t>
                      </a:r>
                    </a:p>
                    <a:p>
                      <a:pPr marL="742950" lvl="1" indent="-285750">
                        <a:buFont typeface="Wingdings" charset="2"/>
                        <a:buChar char="Ø"/>
                      </a:pPr>
                      <a:r>
                        <a:rPr lang="en-US" dirty="0" smtClean="0"/>
                        <a:t>Annual emissions from 4 single-family houses</a:t>
                      </a:r>
                    </a:p>
                  </a:txBody>
                  <a:tcPr/>
                </a:tc>
              </a:tr>
              <a:tr h="8997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Particulate matter less than 10 micron (PM</a:t>
                      </a:r>
                      <a:r>
                        <a:rPr lang="en-US" b="1" baseline="-25000" dirty="0" smtClean="0"/>
                        <a:t>10</a:t>
                      </a:r>
                      <a:r>
                        <a:rPr lang="en-US" b="1" dirty="0" smtClean="0"/>
                        <a:t>) removal is equivalent to…</a:t>
                      </a:r>
                    </a:p>
                  </a:txBody>
                  <a:tcPr/>
                </a:tc>
                <a:tc>
                  <a:txBody>
                    <a:bodyPr/>
                    <a:lstStyle/>
                    <a:p>
                      <a:pPr marL="742950" lvl="1" indent="-285750">
                        <a:buFont typeface="Wingdings" charset="2"/>
                        <a:buChar char="Ø"/>
                      </a:pPr>
                      <a:r>
                        <a:rPr lang="en-US" dirty="0" smtClean="0"/>
                        <a:t>Annual emissions from </a:t>
                      </a:r>
                      <a:r>
                        <a:rPr lang="en-US" dirty="0" smtClean="0"/>
                        <a:t>13,000 </a:t>
                      </a:r>
                      <a:r>
                        <a:rPr lang="en-US" dirty="0" smtClean="0"/>
                        <a:t>automobiles</a:t>
                      </a:r>
                    </a:p>
                    <a:p>
                      <a:pPr marL="742950" lvl="1" indent="-285750">
                        <a:buFont typeface="Wingdings" charset="2"/>
                        <a:buChar char="Ø"/>
                      </a:pPr>
                      <a:r>
                        <a:rPr lang="en-US" dirty="0" smtClean="0"/>
                        <a:t>Annual emissions from </a:t>
                      </a:r>
                      <a:r>
                        <a:rPr lang="en-US" dirty="0" smtClean="0"/>
                        <a:t>1,250 </a:t>
                      </a:r>
                      <a:r>
                        <a:rPr lang="en-US" dirty="0" smtClean="0"/>
                        <a:t>single-family houses</a:t>
                      </a:r>
                    </a:p>
                  </a:txBody>
                  <a:tcPr/>
                </a:tc>
              </a:tr>
            </a:tbl>
          </a:graphicData>
        </a:graphic>
      </p:graphicFrame>
    </p:spTree>
    <p:extLst>
      <p:ext uri="{BB962C8B-B14F-4D97-AF65-F5344CB8AC3E}">
        <p14:creationId xmlns:p14="http://schemas.microsoft.com/office/powerpoint/2010/main" val="932088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643"/>
            <a:ext cx="8229600" cy="781027"/>
          </a:xfrm>
        </p:spPr>
        <p:txBody>
          <a:bodyPr/>
          <a:lstStyle/>
          <a:p>
            <a:r>
              <a:rPr lang="en-US" dirty="0" smtClean="0"/>
              <a:t>Recommendations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64842244"/>
              </p:ext>
            </p:extLst>
          </p:nvPr>
        </p:nvGraphicFramePr>
        <p:xfrm>
          <a:off x="321312" y="1069231"/>
          <a:ext cx="8568316" cy="5601433"/>
        </p:xfrm>
        <a:graphic>
          <a:graphicData uri="http://schemas.openxmlformats.org/drawingml/2006/table">
            <a:tbl>
              <a:tblPr firstRow="1" bandRow="1">
                <a:tableStyleId>{9D7B26C5-4107-4FEC-AEDC-1716B250A1EF}</a:tableStyleId>
              </a:tblPr>
              <a:tblGrid>
                <a:gridCol w="4284158"/>
                <a:gridCol w="4284158"/>
              </a:tblGrid>
              <a:tr h="467124">
                <a:tc>
                  <a:txBody>
                    <a:bodyPr/>
                    <a:lstStyle/>
                    <a:p>
                      <a:r>
                        <a:rPr lang="en-US" dirty="0" smtClean="0"/>
                        <a:t>Task</a:t>
                      </a:r>
                      <a:endParaRPr lang="en-US" dirty="0"/>
                    </a:p>
                  </a:txBody>
                  <a:tcPr/>
                </a:tc>
                <a:tc>
                  <a:txBody>
                    <a:bodyPr/>
                    <a:lstStyle/>
                    <a:p>
                      <a:r>
                        <a:rPr lang="en-US" dirty="0" smtClean="0"/>
                        <a:t>Outcome</a:t>
                      </a:r>
                      <a:endParaRPr lang="en-US" dirty="0"/>
                    </a:p>
                  </a:txBody>
                  <a:tcPr/>
                </a:tc>
              </a:tr>
              <a:tr h="6650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Increase the number of sampled plots for i-Tree Eco</a:t>
                      </a:r>
                    </a:p>
                  </a:txBody>
                  <a:tcPr/>
                </a:tc>
                <a:tc>
                  <a:txBody>
                    <a:bodyPr/>
                    <a:lstStyle/>
                    <a:p>
                      <a:pPr marL="285750" indent="-285750">
                        <a:buFont typeface="Arial"/>
                        <a:buChar char="•"/>
                      </a:pPr>
                      <a:r>
                        <a:rPr lang="en-US" dirty="0" smtClean="0"/>
                        <a:t>Decreases standard error</a:t>
                      </a:r>
                      <a:r>
                        <a:rPr lang="en-US" baseline="0" dirty="0" smtClean="0"/>
                        <a:t> (uncertainty) around estimates</a:t>
                      </a:r>
                      <a:endParaRPr lang="en-US" dirty="0"/>
                    </a:p>
                  </a:txBody>
                  <a:tcPr/>
                </a:tc>
              </a:tr>
              <a:tr h="1492567">
                <a:tc>
                  <a:txBody>
                    <a:bodyPr/>
                    <a:lstStyle/>
                    <a:p>
                      <a:r>
                        <a:rPr lang="en-US" sz="1800" kern="1200" dirty="0" smtClean="0">
                          <a:solidFill>
                            <a:schemeClr val="tx1"/>
                          </a:solidFill>
                          <a:effectLst/>
                          <a:latin typeface="+mn-lt"/>
                          <a:ea typeface="+mn-ea"/>
                          <a:cs typeface="+mn-cs"/>
                        </a:rPr>
                        <a:t>Increase the total number of trees in Winooski</a:t>
                      </a:r>
                    </a:p>
                  </a:txBody>
                  <a:tcPr/>
                </a:tc>
                <a:tc>
                  <a:txBody>
                    <a:bodyPr/>
                    <a:lstStyle/>
                    <a:p>
                      <a:pPr marL="285750" marR="0" lvl="2" indent="-285750" algn="l" defTabSz="4572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Increase both total carbon storage and annual sequestration</a:t>
                      </a:r>
                    </a:p>
                    <a:p>
                      <a:pPr marL="285750" marR="0" lvl="2" indent="-285750" algn="l" defTabSz="4572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Increase the total leaf cover and rainfall infiltration</a:t>
                      </a:r>
                    </a:p>
                    <a:p>
                      <a:pPr marL="285750" marR="0" lvl="2" indent="-285750" algn="l" defTabSz="4572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Increase pollution abatement</a:t>
                      </a:r>
                    </a:p>
                  </a:txBody>
                  <a:tcPr/>
                </a:tc>
              </a:tr>
              <a:tr h="123934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Increase the number of large trees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txBody>
                  <a:tcPr/>
                </a:tc>
                <a:tc>
                  <a:txBody>
                    <a:bodyPr/>
                    <a:lstStyle/>
                    <a:p>
                      <a:pPr marL="285750" indent="-285750">
                        <a:buFont typeface="Arial"/>
                        <a:buChar char="•"/>
                      </a:pPr>
                      <a:r>
                        <a:rPr lang="en-US" sz="1800" kern="1200" dirty="0" smtClean="0">
                          <a:solidFill>
                            <a:schemeClr val="tx1"/>
                          </a:solidFill>
                          <a:effectLst/>
                          <a:latin typeface="+mn-lt"/>
                          <a:ea typeface="+mn-ea"/>
                          <a:cs typeface="+mn-cs"/>
                        </a:rPr>
                        <a:t>Increase</a:t>
                      </a:r>
                      <a:r>
                        <a:rPr lang="en-US" sz="1800" kern="1200" baseline="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total carbon storage </a:t>
                      </a:r>
                    </a:p>
                    <a:p>
                      <a:pPr marL="285750" marR="0" lvl="2" indent="-285750" algn="l" defTabSz="4572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Increase the total leaf cover and rainfall infiltration</a:t>
                      </a:r>
                    </a:p>
                    <a:p>
                      <a:pPr marL="285750" marR="0" lvl="2" indent="-285750" algn="l" defTabSz="4572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Increase pollution abatement</a:t>
                      </a:r>
                    </a:p>
                  </a:txBody>
                  <a:tcPr/>
                </a:tc>
              </a:tr>
              <a:tr h="146875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Maintain good health of the city’s current trees</a:t>
                      </a:r>
                    </a:p>
                  </a:txBody>
                  <a:tcPr/>
                </a:tc>
                <a:tc>
                  <a:txBody>
                    <a:bodyPr/>
                    <a:lstStyle/>
                    <a:p>
                      <a:pPr marL="285750" marR="0" lvl="2" indent="-285750" algn="l" defTabSz="4572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Maintain total carbon storage and annual sequestration</a:t>
                      </a:r>
                    </a:p>
                    <a:p>
                      <a:pPr marL="285750" marR="0" lvl="2" indent="-285750" algn="l" defTabSz="4572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Maintain tree’s</a:t>
                      </a:r>
                      <a:r>
                        <a:rPr lang="en-US" sz="1800" kern="1200" baseline="0" dirty="0" smtClean="0">
                          <a:solidFill>
                            <a:schemeClr val="tx1"/>
                          </a:solidFill>
                          <a:effectLst/>
                          <a:latin typeface="+mn-lt"/>
                          <a:ea typeface="+mn-ea"/>
                          <a:cs typeface="+mn-cs"/>
                        </a:rPr>
                        <a:t> full leaf canopy </a:t>
                      </a:r>
                      <a:r>
                        <a:rPr lang="en-US" sz="1800" kern="1200" dirty="0" smtClean="0">
                          <a:solidFill>
                            <a:schemeClr val="tx1"/>
                          </a:solidFill>
                          <a:effectLst/>
                          <a:latin typeface="+mn-lt"/>
                          <a:ea typeface="+mn-ea"/>
                          <a:cs typeface="+mn-cs"/>
                        </a:rPr>
                        <a:t>and</a:t>
                      </a:r>
                      <a:r>
                        <a:rPr lang="en-US" sz="1800" kern="1200" baseline="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rainfall infiltration</a:t>
                      </a:r>
                    </a:p>
                    <a:p>
                      <a:pPr marL="285750" marR="0" lvl="2" indent="-285750" algn="l" defTabSz="4572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Maintain</a:t>
                      </a:r>
                      <a:r>
                        <a:rPr lang="en-US" sz="1800" kern="1200" baseline="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pollution abatement</a:t>
                      </a:r>
                    </a:p>
                    <a:p>
                      <a:pPr marL="285750" marR="0" lvl="2" indent="-285750" algn="l" defTabSz="4572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Long-term investment</a:t>
                      </a:r>
                    </a:p>
                  </a:txBody>
                  <a:tcPr/>
                </a:tc>
              </a:tr>
            </a:tbl>
          </a:graphicData>
        </a:graphic>
      </p:graphicFrame>
    </p:spTree>
    <p:extLst>
      <p:ext uri="{BB962C8B-B14F-4D97-AF65-F5344CB8AC3E}">
        <p14:creationId xmlns:p14="http://schemas.microsoft.com/office/powerpoint/2010/main" val="1519909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05633682"/>
              </p:ext>
            </p:extLst>
          </p:nvPr>
        </p:nvGraphicFramePr>
        <p:xfrm>
          <a:off x="347993" y="1047303"/>
          <a:ext cx="8568316" cy="5319430"/>
        </p:xfrm>
        <a:graphic>
          <a:graphicData uri="http://schemas.openxmlformats.org/drawingml/2006/table">
            <a:tbl>
              <a:tblPr firstRow="1" bandRow="1">
                <a:tableStyleId>{9D7B26C5-4107-4FEC-AEDC-1716B250A1EF}</a:tableStyleId>
              </a:tblPr>
              <a:tblGrid>
                <a:gridCol w="4284158"/>
                <a:gridCol w="4284158"/>
              </a:tblGrid>
              <a:tr h="467124">
                <a:tc>
                  <a:txBody>
                    <a:bodyPr/>
                    <a:lstStyle/>
                    <a:p>
                      <a:r>
                        <a:rPr lang="en-US" dirty="0" smtClean="0"/>
                        <a:t>Task</a:t>
                      </a:r>
                      <a:endParaRPr lang="en-US" dirty="0"/>
                    </a:p>
                  </a:txBody>
                  <a:tcPr/>
                </a:tc>
                <a:tc>
                  <a:txBody>
                    <a:bodyPr/>
                    <a:lstStyle/>
                    <a:p>
                      <a:r>
                        <a:rPr lang="en-US" dirty="0" smtClean="0"/>
                        <a:t>Outcome</a:t>
                      </a:r>
                      <a:endParaRPr lang="en-US" dirty="0"/>
                    </a:p>
                  </a:txBody>
                  <a:tcPr/>
                </a:tc>
              </a:tr>
              <a:tr h="6650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Promote long-lived</a:t>
                      </a:r>
                      <a:r>
                        <a:rPr lang="en-US" baseline="0" dirty="0" smtClean="0"/>
                        <a:t> tree species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285750" indent="-285750">
                        <a:buFont typeface="Arial"/>
                        <a:buChar char="•"/>
                      </a:pPr>
                      <a:r>
                        <a:rPr lang="en-US" dirty="0" smtClean="0"/>
                        <a:t>Increase long-term</a:t>
                      </a:r>
                      <a:r>
                        <a:rPr lang="en-US" baseline="0" dirty="0" smtClean="0"/>
                        <a:t> carbon storage</a:t>
                      </a:r>
                    </a:p>
                    <a:p>
                      <a:pPr marL="285750" indent="-285750">
                        <a:buFont typeface="Arial"/>
                        <a:buChar char="•"/>
                      </a:pPr>
                      <a:r>
                        <a:rPr lang="en-US" dirty="0" smtClean="0"/>
                        <a:t>Avoid replanting</a:t>
                      </a:r>
                      <a:r>
                        <a:rPr lang="en-US" baseline="0" dirty="0" smtClean="0"/>
                        <a:t> costs </a:t>
                      </a:r>
                    </a:p>
                    <a:p>
                      <a:pPr marL="285750" indent="-285750">
                        <a:buFont typeface="Arial"/>
                        <a:buChar char="•"/>
                      </a:pPr>
                      <a:r>
                        <a:rPr lang="en-US" baseline="0" dirty="0" smtClean="0"/>
                        <a:t>Reduces pollutant emissions from planting and removal</a:t>
                      </a:r>
                    </a:p>
                  </a:txBody>
                  <a:tcPr/>
                </a:tc>
              </a:tr>
              <a:tr h="1560466">
                <a:tc>
                  <a:txBody>
                    <a:bodyPr/>
                    <a:lstStyle/>
                    <a:p>
                      <a:r>
                        <a:rPr lang="en-US" sz="1800" kern="1200" dirty="0" smtClean="0">
                          <a:solidFill>
                            <a:schemeClr val="tx1"/>
                          </a:solidFill>
                          <a:effectLst/>
                          <a:latin typeface="+mn-lt"/>
                          <a:ea typeface="+mn-ea"/>
                          <a:cs typeface="+mn-cs"/>
                        </a:rPr>
                        <a:t>Increase the structural diversity of planted areas</a:t>
                      </a:r>
                    </a:p>
                    <a:p>
                      <a:pPr marL="285750" marR="0" lvl="2" indent="-285750" algn="l" defTabSz="4572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e.g., maintaining woody shrubs and small trees below large trees</a:t>
                      </a:r>
                    </a:p>
                  </a:txBody>
                  <a:tcPr/>
                </a:tc>
                <a:tc>
                  <a:txBody>
                    <a:bodyPr/>
                    <a:lstStyle/>
                    <a:p>
                      <a:pPr marL="285750" marR="0" lvl="2" indent="-285750" algn="l" defTabSz="4572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Increase both total carbon storage and annual sequestration</a:t>
                      </a:r>
                    </a:p>
                    <a:p>
                      <a:pPr marL="285750" marR="0" lvl="2" indent="-285750" algn="l" defTabSz="4572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Increase the total leaf cover and rainfall infiltration</a:t>
                      </a:r>
                    </a:p>
                    <a:p>
                      <a:pPr marL="285750" marR="0" lvl="2" indent="-285750" algn="l" defTabSz="4572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Increase pollution abatement</a:t>
                      </a:r>
                    </a:p>
                  </a:txBody>
                  <a:tcPr/>
                </a:tc>
              </a:tr>
              <a:tr h="8160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Promote trees with high leaf area indexes</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e.g., larger trees,</a:t>
                      </a:r>
                      <a:r>
                        <a:rPr lang="en-US" sz="1800" kern="1200" baseline="0" dirty="0" smtClean="0">
                          <a:solidFill>
                            <a:schemeClr val="tx1"/>
                          </a:solidFill>
                          <a:effectLst/>
                          <a:latin typeface="+mn-lt"/>
                          <a:ea typeface="+mn-ea"/>
                          <a:cs typeface="+mn-cs"/>
                        </a:rPr>
                        <a:t> certain species</a:t>
                      </a:r>
                      <a:endParaRPr lang="en-US" sz="1800" kern="1200" dirty="0" smtClean="0">
                        <a:solidFill>
                          <a:schemeClr val="tx1"/>
                        </a:solidFill>
                        <a:effectLst/>
                        <a:latin typeface="+mn-lt"/>
                        <a:ea typeface="+mn-ea"/>
                        <a:cs typeface="+mn-cs"/>
                      </a:endParaRPr>
                    </a:p>
                    <a:p>
                      <a:endParaRPr lang="en-US" dirty="0"/>
                    </a:p>
                  </a:txBody>
                  <a:tcPr/>
                </a:tc>
                <a:tc>
                  <a:txBody>
                    <a:bodyPr/>
                    <a:lstStyle/>
                    <a:p>
                      <a:pPr marL="285750" indent="-285750">
                        <a:buFont typeface="Arial"/>
                        <a:buChar char="•"/>
                      </a:pPr>
                      <a:r>
                        <a:rPr lang="en-US" dirty="0" smtClean="0"/>
                        <a:t>Increase rainfall infiltration</a:t>
                      </a:r>
                    </a:p>
                    <a:p>
                      <a:pPr marL="285750" indent="-285750">
                        <a:buFont typeface="Arial"/>
                        <a:buChar char="•"/>
                      </a:pPr>
                      <a:r>
                        <a:rPr lang="en-US" dirty="0" smtClean="0"/>
                        <a:t>Increase pollution abatement</a:t>
                      </a:r>
                    </a:p>
                    <a:p>
                      <a:pPr marL="0" indent="0">
                        <a:buFont typeface="Arial"/>
                        <a:buNone/>
                      </a:pPr>
                      <a:endParaRPr lang="en-US" dirty="0"/>
                    </a:p>
                  </a:txBody>
                  <a:tcPr/>
                </a:tc>
              </a:tr>
              <a:tr h="1033790">
                <a:tc>
                  <a:txBody>
                    <a:bodyPr/>
                    <a:lstStyle/>
                    <a:p>
                      <a:pPr lvl="0"/>
                      <a:r>
                        <a:rPr lang="en-US" sz="1800" kern="1200" dirty="0" smtClean="0">
                          <a:solidFill>
                            <a:schemeClr val="tx1"/>
                          </a:solidFill>
                          <a:effectLst/>
                          <a:latin typeface="+mn-lt"/>
                          <a:ea typeface="+mn-ea"/>
                          <a:cs typeface="+mn-cs"/>
                        </a:rPr>
                        <a:t>Utilize</a:t>
                      </a:r>
                      <a:r>
                        <a:rPr lang="en-US" sz="1800" kern="1200" baseline="0" dirty="0" smtClean="0">
                          <a:solidFill>
                            <a:schemeClr val="tx1"/>
                          </a:solidFill>
                          <a:effectLst/>
                          <a:latin typeface="+mn-lt"/>
                          <a:ea typeface="+mn-ea"/>
                          <a:cs typeface="+mn-cs"/>
                        </a:rPr>
                        <a:t> evergreen trees</a:t>
                      </a:r>
                      <a:endParaRPr lang="en-US" dirty="0" smtClean="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lang="en-US" sz="1800" kern="1200" baseline="0" dirty="0" smtClean="0">
                          <a:solidFill>
                            <a:schemeClr val="tx1"/>
                          </a:solidFill>
                          <a:effectLst/>
                          <a:latin typeface="+mn-lt"/>
                          <a:ea typeface="+mn-ea"/>
                          <a:cs typeface="+mn-cs"/>
                        </a:rPr>
                        <a:t>Increase </a:t>
                      </a:r>
                      <a:r>
                        <a:rPr lang="en-US" sz="1800" kern="1200" dirty="0" smtClean="0">
                          <a:solidFill>
                            <a:schemeClr val="tx1"/>
                          </a:solidFill>
                          <a:effectLst/>
                          <a:latin typeface="+mn-lt"/>
                          <a:ea typeface="+mn-ea"/>
                          <a:cs typeface="+mn-cs"/>
                        </a:rPr>
                        <a:t>removal of particulate matter</a:t>
                      </a:r>
                      <a:r>
                        <a:rPr lang="en-US" sz="1800" kern="1200" baseline="0" dirty="0" smtClean="0">
                          <a:solidFill>
                            <a:schemeClr val="tx1"/>
                          </a:solidFill>
                          <a:effectLst/>
                          <a:latin typeface="+mn-lt"/>
                          <a:ea typeface="+mn-ea"/>
                          <a:cs typeface="+mn-cs"/>
                        </a:rPr>
                        <a:t> for more months of year </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lang="en-US" sz="1800" kern="1200" baseline="0" dirty="0" smtClean="0">
                          <a:solidFill>
                            <a:schemeClr val="tx1"/>
                          </a:solidFill>
                          <a:effectLst/>
                          <a:latin typeface="+mn-lt"/>
                          <a:ea typeface="+mn-ea"/>
                          <a:cs typeface="+mn-cs"/>
                        </a:rPr>
                        <a:t>Increase rainfall infiltration for more months of year</a:t>
                      </a:r>
                      <a:endParaRPr lang="en-US" sz="1800" kern="1200" dirty="0">
                        <a:solidFill>
                          <a:schemeClr val="tx1"/>
                        </a:solidFill>
                        <a:effectLst/>
                        <a:latin typeface="+mn-lt"/>
                        <a:ea typeface="+mn-ea"/>
                        <a:cs typeface="+mn-cs"/>
                      </a:endParaRPr>
                    </a:p>
                  </a:txBody>
                  <a:tcPr/>
                </a:tc>
              </a:tr>
            </a:tbl>
          </a:graphicData>
        </a:graphic>
      </p:graphicFrame>
      <p:sp>
        <p:nvSpPr>
          <p:cNvPr id="5" name="Title 1"/>
          <p:cNvSpPr txBox="1">
            <a:spLocks/>
          </p:cNvSpPr>
          <p:nvPr/>
        </p:nvSpPr>
        <p:spPr>
          <a:xfrm>
            <a:off x="457200" y="121643"/>
            <a:ext cx="8229600" cy="78102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Recommendations</a:t>
            </a:r>
            <a:endParaRPr lang="en-US" dirty="0"/>
          </a:p>
        </p:txBody>
      </p:sp>
    </p:spTree>
    <p:extLst>
      <p:ext uri="{BB962C8B-B14F-4D97-AF65-F5344CB8AC3E}">
        <p14:creationId xmlns:p14="http://schemas.microsoft.com/office/powerpoint/2010/main" val="1369601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36813738"/>
              </p:ext>
            </p:extLst>
          </p:nvPr>
        </p:nvGraphicFramePr>
        <p:xfrm>
          <a:off x="347993" y="1003340"/>
          <a:ext cx="8568316" cy="5136276"/>
        </p:xfrm>
        <a:graphic>
          <a:graphicData uri="http://schemas.openxmlformats.org/drawingml/2006/table">
            <a:tbl>
              <a:tblPr firstRow="1" bandRow="1">
                <a:tableStyleId>{9D7B26C5-4107-4FEC-AEDC-1716B250A1EF}</a:tableStyleId>
              </a:tblPr>
              <a:tblGrid>
                <a:gridCol w="4284158"/>
                <a:gridCol w="4284158"/>
              </a:tblGrid>
              <a:tr h="467124">
                <a:tc>
                  <a:txBody>
                    <a:bodyPr/>
                    <a:lstStyle/>
                    <a:p>
                      <a:r>
                        <a:rPr lang="en-US" dirty="0" smtClean="0"/>
                        <a:t>Task</a:t>
                      </a:r>
                      <a:endParaRPr lang="en-US" dirty="0"/>
                    </a:p>
                  </a:txBody>
                  <a:tcPr/>
                </a:tc>
                <a:tc>
                  <a:txBody>
                    <a:bodyPr/>
                    <a:lstStyle/>
                    <a:p>
                      <a:r>
                        <a:rPr lang="en-US" dirty="0" smtClean="0"/>
                        <a:t>Outcome</a:t>
                      </a:r>
                      <a:endParaRPr lang="en-US" dirty="0"/>
                    </a:p>
                  </a:txBody>
                  <a:tcPr/>
                </a:tc>
              </a:tr>
              <a:tr h="665040">
                <a:tc>
                  <a:txBody>
                    <a:bodyPr/>
                    <a:lstStyle/>
                    <a:p>
                      <a:pPr lvl="0"/>
                      <a:r>
                        <a:rPr lang="en-US" sz="1800" kern="1200" dirty="0" smtClean="0">
                          <a:solidFill>
                            <a:schemeClr val="tx1"/>
                          </a:solidFill>
                          <a:effectLst/>
                          <a:latin typeface="+mn-lt"/>
                          <a:ea typeface="+mn-ea"/>
                          <a:cs typeface="+mn-cs"/>
                        </a:rPr>
                        <a:t>Utilize low maintenance trees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Reduce pollutants emissions from maintenance activities</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Reduces</a:t>
                      </a:r>
                      <a:r>
                        <a:rPr lang="en-US" sz="1800" kern="1200" baseline="0" dirty="0" smtClean="0">
                          <a:solidFill>
                            <a:schemeClr val="tx1"/>
                          </a:solidFill>
                          <a:effectLst/>
                          <a:latin typeface="+mn-lt"/>
                          <a:ea typeface="+mn-ea"/>
                          <a:cs typeface="+mn-cs"/>
                        </a:rPr>
                        <a:t> maintenance costs</a:t>
                      </a:r>
                      <a:endParaRPr lang="en-US" sz="1800" kern="1200" dirty="0" smtClean="0">
                        <a:solidFill>
                          <a:schemeClr val="tx1"/>
                        </a:solidFill>
                        <a:effectLst/>
                        <a:latin typeface="+mn-lt"/>
                        <a:ea typeface="+mn-ea"/>
                        <a:cs typeface="+mn-cs"/>
                      </a:endParaRPr>
                    </a:p>
                    <a:p>
                      <a:pPr lvl="0"/>
                      <a:endParaRPr lang="en-US" sz="1800" kern="1200" dirty="0">
                        <a:solidFill>
                          <a:schemeClr val="tx1"/>
                        </a:solidFill>
                        <a:effectLst/>
                        <a:latin typeface="+mn-lt"/>
                        <a:ea typeface="+mn-ea"/>
                        <a:cs typeface="+mn-cs"/>
                      </a:endParaRPr>
                    </a:p>
                  </a:txBody>
                  <a:tcPr/>
                </a:tc>
              </a:tr>
              <a:tr h="14687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Increase tree cover in commercial-industrial lands </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Commercial-industrial lands contain a high percentage of impervious surface and have the lowest number of trees/shrubs</a:t>
                      </a:r>
                    </a:p>
                    <a:p>
                      <a:pPr marL="0" indent="0">
                        <a:buFont typeface="Arial"/>
                        <a:buNone/>
                      </a:pPr>
                      <a:endParaRPr lang="en-US" dirty="0"/>
                    </a:p>
                  </a:txBody>
                  <a:tcPr/>
                </a:tc>
                <a:tc>
                  <a:txBody>
                    <a:bodyPr/>
                    <a:lstStyle/>
                    <a:p>
                      <a:pPr marL="285750" indent="-285750">
                        <a:buFont typeface="Arial"/>
                        <a:buChar char="•"/>
                      </a:pPr>
                      <a:r>
                        <a:rPr lang="en-US" dirty="0" smtClean="0"/>
                        <a:t>Increase both total carbon storage and</a:t>
                      </a:r>
                      <a:r>
                        <a:rPr lang="en-US" baseline="0" dirty="0" smtClean="0"/>
                        <a:t> annual carbon sequestration </a:t>
                      </a:r>
                    </a:p>
                    <a:p>
                      <a:pPr marL="285750" indent="-285750">
                        <a:buFont typeface="Arial"/>
                        <a:buChar char="•"/>
                      </a:pPr>
                      <a:r>
                        <a:rPr lang="en-US" baseline="0" dirty="0" smtClean="0"/>
                        <a:t>Decrease runoff </a:t>
                      </a:r>
                    </a:p>
                    <a:p>
                      <a:pPr marL="285750" indent="-285750">
                        <a:buFont typeface="Arial"/>
                        <a:buChar char="•"/>
                      </a:pPr>
                      <a:r>
                        <a:rPr lang="en-US" baseline="0" dirty="0" smtClean="0"/>
                        <a:t>Increase pollution removal – esp. if proximal to parking lots/buildings</a:t>
                      </a:r>
                    </a:p>
                    <a:p>
                      <a:pPr marL="285750" indent="-285750">
                        <a:buFont typeface="Arial"/>
                        <a:buChar char="•"/>
                      </a:pPr>
                      <a:endParaRPr lang="en-US" dirty="0"/>
                    </a:p>
                  </a:txBody>
                  <a:tcPr/>
                </a:tc>
              </a:tr>
              <a:tr h="1468752">
                <a:tc>
                  <a:txBody>
                    <a:bodyPr/>
                    <a:lstStyle/>
                    <a:p>
                      <a:r>
                        <a:rPr lang="en-US" dirty="0" smtClean="0"/>
                        <a:t>Promote a diversity</a:t>
                      </a:r>
                      <a:r>
                        <a:rPr lang="en-US" baseline="0" dirty="0" smtClean="0"/>
                        <a:t> of species </a:t>
                      </a:r>
                      <a:endParaRPr lang="en-US" dirty="0"/>
                    </a:p>
                  </a:txBody>
                  <a:tcPr/>
                </a:tc>
                <a:tc>
                  <a:txBody>
                    <a:bodyPr/>
                    <a:lstStyle/>
                    <a:p>
                      <a:pPr marL="285750" indent="-285750">
                        <a:buFont typeface="Arial"/>
                        <a:buChar char="•"/>
                      </a:pPr>
                      <a:r>
                        <a:rPr lang="en-US" dirty="0" smtClean="0"/>
                        <a:t>Help mitigate detrimental</a:t>
                      </a:r>
                      <a:r>
                        <a:rPr lang="en-US" baseline="0" dirty="0" smtClean="0"/>
                        <a:t> effects of introduced pest/pathogens</a:t>
                      </a:r>
                    </a:p>
                    <a:p>
                      <a:pPr marL="285750" indent="-285750">
                        <a:buFont typeface="Arial"/>
                        <a:buChar char="•"/>
                      </a:pPr>
                      <a:r>
                        <a:rPr lang="en-US" baseline="0" dirty="0" smtClean="0"/>
                        <a:t>Provides structural and genetic diversity</a:t>
                      </a:r>
                    </a:p>
                    <a:p>
                      <a:pPr marL="285750" indent="-285750">
                        <a:buFont typeface="Arial"/>
                        <a:buChar char="•"/>
                      </a:pPr>
                      <a:r>
                        <a:rPr lang="en-US" baseline="0" dirty="0" smtClean="0"/>
                        <a:t>Provides resiliency to effects of climate change </a:t>
                      </a:r>
                      <a:endParaRPr lang="en-US" dirty="0"/>
                    </a:p>
                  </a:txBody>
                  <a:tcPr/>
                </a:tc>
              </a:tr>
            </a:tbl>
          </a:graphicData>
        </a:graphic>
      </p:graphicFrame>
      <p:sp>
        <p:nvSpPr>
          <p:cNvPr id="5" name="Title 1"/>
          <p:cNvSpPr txBox="1">
            <a:spLocks/>
          </p:cNvSpPr>
          <p:nvPr/>
        </p:nvSpPr>
        <p:spPr>
          <a:xfrm>
            <a:off x="457200" y="121643"/>
            <a:ext cx="8229600" cy="78102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Recommendations</a:t>
            </a:r>
            <a:endParaRPr lang="en-US" dirty="0"/>
          </a:p>
        </p:txBody>
      </p:sp>
    </p:spTree>
    <p:extLst>
      <p:ext uri="{BB962C8B-B14F-4D97-AF65-F5344CB8AC3E}">
        <p14:creationId xmlns:p14="http://schemas.microsoft.com/office/powerpoint/2010/main" val="3235238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234.JPG"/>
          <p:cNvPicPr>
            <a:picLocks noChangeAspect="1"/>
          </p:cNvPicPr>
          <p:nvPr/>
        </p:nvPicPr>
        <p:blipFill rotWithShape="1">
          <a:blip r:embed="rId2">
            <a:grayscl/>
            <a:alphaModFix amt="26000"/>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
        <p:nvSpPr>
          <p:cNvPr id="2" name="Title 1"/>
          <p:cNvSpPr>
            <a:spLocks noGrp="1"/>
          </p:cNvSpPr>
          <p:nvPr>
            <p:ph type="title"/>
          </p:nvPr>
        </p:nvSpPr>
        <p:spPr>
          <a:xfrm>
            <a:off x="457200" y="274638"/>
            <a:ext cx="8229600" cy="826926"/>
          </a:xfrm>
        </p:spPr>
        <p:txBody>
          <a:bodyPr>
            <a:normAutofit/>
          </a:bodyPr>
          <a:lstStyle/>
          <a:p>
            <a:r>
              <a:rPr lang="en-US" dirty="0" smtClean="0"/>
              <a:t>Summary </a:t>
            </a:r>
            <a:endParaRPr lang="en-US" dirty="0"/>
          </a:p>
        </p:txBody>
      </p:sp>
      <p:sp>
        <p:nvSpPr>
          <p:cNvPr id="3" name="Content Placeholder 2"/>
          <p:cNvSpPr>
            <a:spLocks noGrp="1"/>
          </p:cNvSpPr>
          <p:nvPr>
            <p:ph idx="1"/>
          </p:nvPr>
        </p:nvSpPr>
        <p:spPr>
          <a:xfrm>
            <a:off x="306011" y="1219200"/>
            <a:ext cx="8553015" cy="5181600"/>
          </a:xfrm>
        </p:spPr>
        <p:txBody>
          <a:bodyPr>
            <a:normAutofit fontScale="70000" lnSpcReduction="20000"/>
          </a:bodyPr>
          <a:lstStyle/>
          <a:p>
            <a:r>
              <a:rPr lang="en-US" dirty="0"/>
              <a:t>A</a:t>
            </a:r>
            <a:r>
              <a:rPr lang="en-US" dirty="0" smtClean="0"/>
              <a:t>n </a:t>
            </a:r>
            <a:r>
              <a:rPr lang="en-US" dirty="0" smtClean="0"/>
              <a:t>increase in Winooski’s </a:t>
            </a:r>
            <a:r>
              <a:rPr lang="en-US" dirty="0"/>
              <a:t>urban forest </a:t>
            </a:r>
            <a:r>
              <a:rPr lang="en-US" dirty="0" smtClean="0"/>
              <a:t>will increase </a:t>
            </a:r>
            <a:r>
              <a:rPr lang="en-US" dirty="0"/>
              <a:t>the benefits of the ecosystem services the trees </a:t>
            </a:r>
            <a:r>
              <a:rPr lang="en-US" dirty="0" smtClean="0"/>
              <a:t>provide</a:t>
            </a:r>
          </a:p>
          <a:p>
            <a:r>
              <a:rPr lang="en-US" dirty="0" smtClean="0"/>
              <a:t>Carbon </a:t>
            </a:r>
            <a:r>
              <a:rPr lang="en-US" dirty="0"/>
              <a:t>sequestration and storage, avoided runoff, and pollution abatement, and structure values of the urban forest are not </a:t>
            </a:r>
            <a:r>
              <a:rPr lang="en-US" dirty="0" smtClean="0"/>
              <a:t>inconsequential. These services carry </a:t>
            </a:r>
            <a:r>
              <a:rPr lang="en-US" dirty="0"/>
              <a:t>a high monetary valuation, with a total valuation of </a:t>
            </a:r>
            <a:r>
              <a:rPr lang="en-US" dirty="0"/>
              <a:t>$</a:t>
            </a:r>
            <a:r>
              <a:rPr lang="en-US" dirty="0" smtClean="0"/>
              <a:t>62,511,800- $63,455,200 </a:t>
            </a:r>
            <a:r>
              <a:rPr lang="en-US" dirty="0" smtClean="0"/>
              <a:t>depending </a:t>
            </a:r>
            <a:r>
              <a:rPr lang="en-US" dirty="0"/>
              <a:t>on the cost of </a:t>
            </a:r>
            <a:r>
              <a:rPr lang="en-US" dirty="0" smtClean="0"/>
              <a:t>carbon</a:t>
            </a:r>
          </a:p>
          <a:p>
            <a:r>
              <a:rPr lang="en-US" dirty="0" smtClean="0"/>
              <a:t>The </a:t>
            </a:r>
            <a:r>
              <a:rPr lang="en-US" dirty="0"/>
              <a:t>analysis suggests increasing the number, size, and variety of trees in Winooski, especially focusing on commercial-industrial areas where tree and shrub density is </a:t>
            </a:r>
            <a:r>
              <a:rPr lang="en-US" dirty="0" smtClean="0"/>
              <a:t>low, </a:t>
            </a:r>
            <a:r>
              <a:rPr lang="en-US" dirty="0" smtClean="0"/>
              <a:t>to increase ecosystem service values. </a:t>
            </a:r>
          </a:p>
          <a:p>
            <a:pPr marL="0" indent="0">
              <a:buNone/>
            </a:pPr>
            <a:endParaRPr lang="en-US" dirty="0" smtClean="0"/>
          </a:p>
          <a:p>
            <a:pPr marL="0" indent="0" algn="ctr">
              <a:buNone/>
            </a:pPr>
            <a:r>
              <a:rPr lang="en-US" b="1" dirty="0" smtClean="0"/>
              <a:t>About </a:t>
            </a:r>
            <a:r>
              <a:rPr lang="en-US" b="1" dirty="0" smtClean="0"/>
              <a:t>77</a:t>
            </a:r>
            <a:r>
              <a:rPr lang="en-US" b="1" dirty="0" smtClean="0"/>
              <a:t>% </a:t>
            </a:r>
            <a:r>
              <a:rPr lang="en-US" b="1" dirty="0"/>
              <a:t>of Winooski’s trees are classified at excellent or good </a:t>
            </a:r>
            <a:r>
              <a:rPr lang="en-US" b="1" dirty="0" smtClean="0"/>
              <a:t>health</a:t>
            </a:r>
          </a:p>
          <a:p>
            <a:pPr marL="0" indent="0" algn="ctr">
              <a:buNone/>
            </a:pPr>
            <a:endParaRPr lang="en-US" b="1" dirty="0" smtClean="0"/>
          </a:p>
          <a:p>
            <a:pPr marL="0" indent="0" algn="ctr">
              <a:buNone/>
            </a:pPr>
            <a:r>
              <a:rPr lang="en-US" b="1" dirty="0" smtClean="0"/>
              <a:t>However, over half the trees are small in diameter, it is important to maintain these trees to maximize the benefits from the urban forest</a:t>
            </a:r>
            <a:endParaRPr lang="en-US" b="1" dirty="0"/>
          </a:p>
          <a:p>
            <a:pPr marL="0" indent="0">
              <a:buNone/>
            </a:pPr>
            <a:endParaRPr lang="en-US" dirty="0" smtClean="0"/>
          </a:p>
        </p:txBody>
      </p:sp>
      <p:sp>
        <p:nvSpPr>
          <p:cNvPr id="5" name="AutoShape 7" descr="University of Vermo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13951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234.JPG"/>
          <p:cNvPicPr>
            <a:picLocks noChangeAspect="1"/>
          </p:cNvPicPr>
          <p:nvPr/>
        </p:nvPicPr>
        <p:blipFill rotWithShape="1">
          <a:blip r:embed="rId2">
            <a:grayscl/>
            <a:alphaModFix amt="26000"/>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
        <p:nvSpPr>
          <p:cNvPr id="2" name="Title 1"/>
          <p:cNvSpPr>
            <a:spLocks noGrp="1"/>
          </p:cNvSpPr>
          <p:nvPr>
            <p:ph type="title"/>
          </p:nvPr>
        </p:nvSpPr>
        <p:spPr>
          <a:xfrm>
            <a:off x="457200" y="274638"/>
            <a:ext cx="8229600" cy="826926"/>
          </a:xfrm>
        </p:spPr>
        <p:txBody>
          <a:bodyPr>
            <a:normAutofit fontScale="90000"/>
          </a:bodyPr>
          <a:lstStyle/>
          <a:p>
            <a:r>
              <a:rPr lang="en-US" dirty="0" smtClean="0"/>
              <a:t>Additional Project Components and Next Steps</a:t>
            </a:r>
            <a:endParaRPr lang="en-US" dirty="0"/>
          </a:p>
        </p:txBody>
      </p:sp>
      <p:sp>
        <p:nvSpPr>
          <p:cNvPr id="3" name="Content Placeholder 2"/>
          <p:cNvSpPr>
            <a:spLocks noGrp="1"/>
          </p:cNvSpPr>
          <p:nvPr>
            <p:ph idx="1"/>
          </p:nvPr>
        </p:nvSpPr>
        <p:spPr>
          <a:xfrm>
            <a:off x="306011" y="1219200"/>
            <a:ext cx="8553015" cy="5181600"/>
          </a:xfrm>
        </p:spPr>
        <p:txBody>
          <a:bodyPr>
            <a:normAutofit/>
          </a:bodyPr>
          <a:lstStyle/>
          <a:p>
            <a:r>
              <a:rPr lang="en-US" dirty="0" smtClean="0"/>
              <a:t>Volunteers worked with the Winooski Natural Resources Conservation District and the Winooski Department of Public Works to plant 130 trees at the Wastewater Treatment Facility on West Allen St. These trees were planted to reduce stormwater </a:t>
            </a:r>
            <a:r>
              <a:rPr lang="en-US" dirty="0" smtClean="0"/>
              <a:t>runoff and </a:t>
            </a:r>
            <a:r>
              <a:rPr lang="en-US" dirty="0" smtClean="0"/>
              <a:t>to replace tree loss</a:t>
            </a:r>
          </a:p>
          <a:p>
            <a:r>
              <a:rPr lang="en-US" dirty="0" smtClean="0"/>
              <a:t>Winooski’s Tree </a:t>
            </a:r>
            <a:r>
              <a:rPr lang="en-US" dirty="0"/>
              <a:t>M</a:t>
            </a:r>
            <a:r>
              <a:rPr lang="en-US" dirty="0" smtClean="0"/>
              <a:t>anagement </a:t>
            </a:r>
            <a:r>
              <a:rPr lang="en-US" dirty="0"/>
              <a:t>P</a:t>
            </a:r>
            <a:r>
              <a:rPr lang="en-US" dirty="0" smtClean="0"/>
              <a:t>lan will be updated. Important baseline data will be supplied by this inventory</a:t>
            </a:r>
            <a:endParaRPr lang="en-US" dirty="0" smtClean="0"/>
          </a:p>
        </p:txBody>
      </p:sp>
      <p:sp>
        <p:nvSpPr>
          <p:cNvPr id="5" name="AutoShape 7" descr="University of Vermo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5795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234.JPG"/>
          <p:cNvPicPr>
            <a:picLocks noChangeAspect="1"/>
          </p:cNvPicPr>
          <p:nvPr/>
        </p:nvPicPr>
        <p:blipFill rotWithShape="1">
          <a:blip r:embed="rId2">
            <a:grayscl/>
            <a:alphaModFix amt="26000"/>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
        <p:nvSpPr>
          <p:cNvPr id="2" name="Title 1"/>
          <p:cNvSpPr>
            <a:spLocks noGrp="1"/>
          </p:cNvSpPr>
          <p:nvPr>
            <p:ph type="title"/>
          </p:nvPr>
        </p:nvSpPr>
        <p:spPr>
          <a:xfrm>
            <a:off x="457200" y="274638"/>
            <a:ext cx="8229600" cy="826926"/>
          </a:xfrm>
        </p:spPr>
        <p:txBody>
          <a:bodyPr>
            <a:normAutofit fontScale="90000"/>
          </a:bodyPr>
          <a:lstStyle/>
          <a:p>
            <a:r>
              <a:rPr lang="en-US" dirty="0" smtClean="0"/>
              <a:t>Urban Canopy Inventory in Winooski</a:t>
            </a:r>
            <a:endParaRPr lang="en-US" dirty="0"/>
          </a:p>
        </p:txBody>
      </p:sp>
      <p:sp>
        <p:nvSpPr>
          <p:cNvPr id="3" name="Content Placeholder 2"/>
          <p:cNvSpPr>
            <a:spLocks noGrp="1"/>
          </p:cNvSpPr>
          <p:nvPr>
            <p:ph idx="1"/>
          </p:nvPr>
        </p:nvSpPr>
        <p:spPr>
          <a:xfrm>
            <a:off x="306011" y="1373810"/>
            <a:ext cx="8553015" cy="4764508"/>
          </a:xfrm>
        </p:spPr>
        <p:txBody>
          <a:bodyPr>
            <a:normAutofit fontScale="92500" lnSpcReduction="10000"/>
          </a:bodyPr>
          <a:lstStyle/>
          <a:p>
            <a:pPr marL="457200" lvl="1" indent="0">
              <a:buNone/>
            </a:pPr>
            <a:r>
              <a:rPr lang="en-US" dirty="0" smtClean="0"/>
              <a:t>In </a:t>
            </a:r>
            <a:r>
              <a:rPr lang="en-US" dirty="0" smtClean="0"/>
              <a:t>2014 and 2015, </a:t>
            </a:r>
            <a:r>
              <a:rPr lang="en-US" dirty="0" smtClean="0"/>
              <a:t>The Winooski Natural Resources Conservation District (WNRCD) received a </a:t>
            </a:r>
            <a:r>
              <a:rPr lang="en-US" i="1" dirty="0" smtClean="0"/>
              <a:t>Caring for Canopy </a:t>
            </a:r>
            <a:r>
              <a:rPr lang="en-US" dirty="0" smtClean="0"/>
              <a:t>grant from the Vermont Department of Forest Parks and Recreation to complete an ecosystem service inventory of the urban tree canopy in the City of </a:t>
            </a:r>
            <a:r>
              <a:rPr lang="en-US" dirty="0" smtClean="0"/>
              <a:t>Winooski and to increase the capa</a:t>
            </a:r>
            <a:r>
              <a:rPr lang="en-US" dirty="0" smtClean="0"/>
              <a:t>city for tree management in Winooski</a:t>
            </a:r>
            <a:r>
              <a:rPr lang="en-US" dirty="0" smtClean="0"/>
              <a:t>.</a:t>
            </a:r>
            <a:endParaRPr lang="en-US" dirty="0" smtClean="0"/>
          </a:p>
          <a:p>
            <a:pPr marL="457200" lvl="1" indent="0">
              <a:buNone/>
            </a:pPr>
            <a:r>
              <a:rPr lang="en-US" dirty="0" smtClean="0"/>
              <a:t>WNRCD worked with multiple partners to complete this inventory, including: The Vermont Monitoring Cooperative, Winooski Department of Public Works and student volunteers from the Rubenstein School of Environment and Natural Resources at the University of Vermont. </a:t>
            </a:r>
          </a:p>
          <a:p>
            <a:pPr marL="457200" lvl="1" indent="0">
              <a:buNone/>
            </a:pPr>
            <a:endParaRPr lang="en-US" dirty="0" smtClean="0"/>
          </a:p>
          <a:p>
            <a:pPr marL="0" indent="0">
              <a:buNone/>
            </a:pPr>
            <a:endParaRPr lang="en-US" dirty="0"/>
          </a:p>
        </p:txBody>
      </p:sp>
      <p:pic>
        <p:nvPicPr>
          <p:cNvPr id="1026" name="Picture 2"/>
          <p:cNvPicPr>
            <a:picLocks noChangeAspect="1" noChangeArrowheads="1"/>
          </p:cNvPicPr>
          <p:nvPr/>
        </p:nvPicPr>
        <p:blipFill>
          <a:blip r:embed="rId3">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7304820" y="5624945"/>
            <a:ext cx="1381980" cy="114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5575" y="5765114"/>
            <a:ext cx="1115190" cy="1092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University of Vermo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3616" y="6066294"/>
            <a:ext cx="2915948" cy="698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C:\Users\Laura\AppData\Local\Temp\VMCGreenTranspar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2593" y="6051475"/>
            <a:ext cx="2213552" cy="71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047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234.JPG"/>
          <p:cNvPicPr>
            <a:picLocks noChangeAspect="1"/>
          </p:cNvPicPr>
          <p:nvPr/>
        </p:nvPicPr>
        <p:blipFill rotWithShape="1">
          <a:blip r:embed="rId2">
            <a:grayscl/>
            <a:alphaModFix amt="26000"/>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
        <p:nvSpPr>
          <p:cNvPr id="2" name="Title 1"/>
          <p:cNvSpPr>
            <a:spLocks noGrp="1"/>
          </p:cNvSpPr>
          <p:nvPr>
            <p:ph type="title"/>
          </p:nvPr>
        </p:nvSpPr>
        <p:spPr>
          <a:xfrm>
            <a:off x="457200" y="274638"/>
            <a:ext cx="8229600" cy="826926"/>
          </a:xfrm>
        </p:spPr>
        <p:txBody>
          <a:bodyPr>
            <a:normAutofit fontScale="90000"/>
          </a:bodyPr>
          <a:lstStyle/>
          <a:p>
            <a:r>
              <a:rPr lang="en-US" dirty="0" smtClean="0"/>
              <a:t>Additional Project Components and Next Steps</a:t>
            </a:r>
            <a:endParaRPr lang="en-US" dirty="0"/>
          </a:p>
        </p:txBody>
      </p:sp>
      <p:sp>
        <p:nvSpPr>
          <p:cNvPr id="3" name="Content Placeholder 2"/>
          <p:cNvSpPr>
            <a:spLocks noGrp="1"/>
          </p:cNvSpPr>
          <p:nvPr>
            <p:ph idx="1"/>
          </p:nvPr>
        </p:nvSpPr>
        <p:spPr>
          <a:xfrm>
            <a:off x="306011" y="1219200"/>
            <a:ext cx="8553015" cy="5181600"/>
          </a:xfrm>
        </p:spPr>
        <p:txBody>
          <a:bodyPr>
            <a:normAutofit/>
          </a:bodyPr>
          <a:lstStyle/>
          <a:p>
            <a:endParaRPr lang="en-US" dirty="0" smtClean="0"/>
          </a:p>
          <a:p>
            <a:r>
              <a:rPr lang="en-US" dirty="0" smtClean="0"/>
              <a:t>The Winooski NRCD will work with the City of Winooski to develop a citizen-run Tree-Board to oversee tree health and management in the City</a:t>
            </a:r>
            <a:r>
              <a:rPr lang="en-US" dirty="0" smtClean="0"/>
              <a:t>.</a:t>
            </a:r>
          </a:p>
          <a:p>
            <a:r>
              <a:rPr lang="en-US" dirty="0" smtClean="0"/>
              <a:t>WNRCD has funding to plant two street trees in spring 2016.</a:t>
            </a:r>
            <a:endParaRPr lang="en-US" dirty="0" smtClean="0"/>
          </a:p>
          <a:p>
            <a:r>
              <a:rPr lang="en-US" dirty="0" smtClean="0"/>
              <a:t>WNRCD will work with Winooski to meet ‘Tree City USA’ guidelines.</a:t>
            </a:r>
            <a:endParaRPr lang="en-US" dirty="0"/>
          </a:p>
        </p:txBody>
      </p:sp>
      <p:sp>
        <p:nvSpPr>
          <p:cNvPr id="5" name="AutoShape 7" descr="University of Vermo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557219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234.JPG"/>
          <p:cNvPicPr>
            <a:picLocks noChangeAspect="1"/>
          </p:cNvPicPr>
          <p:nvPr/>
        </p:nvPicPr>
        <p:blipFill rotWithShape="1">
          <a:blip r:embed="rId2">
            <a:grayscl/>
            <a:alphaModFix amt="26000"/>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
        <p:nvSpPr>
          <p:cNvPr id="2" name="Title 1"/>
          <p:cNvSpPr>
            <a:spLocks noGrp="1"/>
          </p:cNvSpPr>
          <p:nvPr>
            <p:ph type="title"/>
          </p:nvPr>
        </p:nvSpPr>
        <p:spPr>
          <a:xfrm>
            <a:off x="457200" y="274638"/>
            <a:ext cx="8229600" cy="826926"/>
          </a:xfrm>
        </p:spPr>
        <p:txBody>
          <a:bodyPr>
            <a:normAutofit fontScale="90000"/>
          </a:bodyPr>
          <a:lstStyle/>
          <a:p>
            <a:r>
              <a:rPr lang="en-US" dirty="0" smtClean="0"/>
              <a:t>Why Complete a Canopy Inventory in Winooski?</a:t>
            </a:r>
            <a:endParaRPr lang="en-US" dirty="0"/>
          </a:p>
        </p:txBody>
      </p:sp>
      <p:sp>
        <p:nvSpPr>
          <p:cNvPr id="3" name="Content Placeholder 2"/>
          <p:cNvSpPr>
            <a:spLocks noGrp="1"/>
          </p:cNvSpPr>
          <p:nvPr>
            <p:ph idx="1"/>
          </p:nvPr>
        </p:nvSpPr>
        <p:spPr>
          <a:xfrm>
            <a:off x="306011" y="1373810"/>
            <a:ext cx="8553015" cy="5026990"/>
          </a:xfrm>
        </p:spPr>
        <p:txBody>
          <a:bodyPr>
            <a:normAutofit fontScale="85000" lnSpcReduction="10000"/>
          </a:bodyPr>
          <a:lstStyle/>
          <a:p>
            <a:pPr marL="0" indent="0">
              <a:buNone/>
            </a:pPr>
            <a:r>
              <a:rPr lang="en-US" dirty="0" smtClean="0"/>
              <a:t>As </a:t>
            </a:r>
            <a:r>
              <a:rPr lang="en-US" dirty="0"/>
              <a:t>the most densely populated city in Vermont, Winooski’s urban canopy has an extremely important role both socially and environmentally. </a:t>
            </a:r>
            <a:endParaRPr lang="en-US" dirty="0" smtClean="0"/>
          </a:p>
          <a:p>
            <a:pPr marL="0" indent="0">
              <a:buNone/>
            </a:pPr>
            <a:endParaRPr lang="en-US" dirty="0" smtClean="0"/>
          </a:p>
          <a:p>
            <a:pPr marL="0" indent="0">
              <a:buNone/>
            </a:pPr>
            <a:r>
              <a:rPr lang="en-US" dirty="0" smtClean="0"/>
              <a:t>An inventory of the urban canopy will </a:t>
            </a:r>
            <a:r>
              <a:rPr lang="en-US" dirty="0"/>
              <a:t>help the City of Winooski and its residents understand the makeup and function of the urban forest they already have. </a:t>
            </a:r>
            <a:endParaRPr lang="en-US" dirty="0" smtClean="0"/>
          </a:p>
          <a:p>
            <a:pPr marL="0" indent="0">
              <a:buNone/>
            </a:pPr>
            <a:endParaRPr lang="en-US" dirty="0" smtClean="0"/>
          </a:p>
          <a:p>
            <a:pPr marL="0" indent="0">
              <a:buNone/>
            </a:pPr>
            <a:r>
              <a:rPr lang="en-US" dirty="0" smtClean="0"/>
              <a:t>The collected and analyzed data will strengthen </a:t>
            </a:r>
            <a:r>
              <a:rPr lang="en-US" dirty="0"/>
              <a:t>current City efforts to develop a community-driven tree program that maximizes ecosystem </a:t>
            </a:r>
            <a:r>
              <a:rPr lang="en-US" dirty="0" smtClean="0"/>
              <a:t>services provided by trees, including carbon storage and stormwater runoff absorption.</a:t>
            </a:r>
            <a:endParaRPr lang="en-US" dirty="0"/>
          </a:p>
        </p:txBody>
      </p:sp>
      <p:sp>
        <p:nvSpPr>
          <p:cNvPr id="5" name="AutoShape 7" descr="University of Vermo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908555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234.JPG"/>
          <p:cNvPicPr>
            <a:picLocks noChangeAspect="1"/>
          </p:cNvPicPr>
          <p:nvPr/>
        </p:nvPicPr>
        <p:blipFill rotWithShape="1">
          <a:blip r:embed="rId2">
            <a:grayscl/>
            <a:alphaModFix amt="26000"/>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
        <p:nvSpPr>
          <p:cNvPr id="2" name="Title 1"/>
          <p:cNvSpPr>
            <a:spLocks noGrp="1"/>
          </p:cNvSpPr>
          <p:nvPr>
            <p:ph type="title"/>
          </p:nvPr>
        </p:nvSpPr>
        <p:spPr>
          <a:xfrm>
            <a:off x="457200" y="274638"/>
            <a:ext cx="8229600" cy="826926"/>
          </a:xfrm>
        </p:spPr>
        <p:txBody>
          <a:bodyPr>
            <a:normAutofit fontScale="90000"/>
          </a:bodyPr>
          <a:lstStyle/>
          <a:p>
            <a:r>
              <a:rPr lang="en-US" dirty="0" smtClean="0"/>
              <a:t>Summary of i-Tree inventory process conducted by UVM volunteers</a:t>
            </a:r>
            <a:endParaRPr lang="en-US" dirty="0"/>
          </a:p>
        </p:txBody>
      </p:sp>
      <p:sp>
        <p:nvSpPr>
          <p:cNvPr id="3" name="Content Placeholder 2"/>
          <p:cNvSpPr>
            <a:spLocks noGrp="1"/>
          </p:cNvSpPr>
          <p:nvPr>
            <p:ph idx="1"/>
          </p:nvPr>
        </p:nvSpPr>
        <p:spPr>
          <a:xfrm>
            <a:off x="306011" y="1637047"/>
            <a:ext cx="8553015" cy="4764508"/>
          </a:xfrm>
        </p:spPr>
        <p:txBody>
          <a:bodyPr>
            <a:normAutofit fontScale="77500" lnSpcReduction="20000"/>
          </a:bodyPr>
          <a:lstStyle/>
          <a:p>
            <a:r>
              <a:rPr lang="en-US" dirty="0"/>
              <a:t>Data collected from </a:t>
            </a:r>
            <a:r>
              <a:rPr lang="en-US" dirty="0" smtClean="0"/>
              <a:t>a total of 62 field plots (.5 hectare) in Winooski (39 plots </a:t>
            </a:r>
            <a:r>
              <a:rPr lang="en-US" dirty="0" smtClean="0"/>
              <a:t>in </a:t>
            </a:r>
            <a:r>
              <a:rPr lang="en-US" dirty="0" smtClean="0"/>
              <a:t>2014, 23 plots in 2015).</a:t>
            </a:r>
            <a:endParaRPr lang="en-US" dirty="0" smtClean="0"/>
          </a:p>
          <a:p>
            <a:pPr lvl="1"/>
            <a:r>
              <a:rPr lang="en-US" dirty="0"/>
              <a:t>stratified by land use type: residential, commercial-industrial, or public</a:t>
            </a:r>
            <a:endParaRPr lang="en-US" dirty="0" smtClean="0"/>
          </a:p>
          <a:p>
            <a:r>
              <a:rPr lang="en-US" dirty="0"/>
              <a:t>Collected data on </a:t>
            </a:r>
          </a:p>
          <a:p>
            <a:pPr lvl="1"/>
            <a:r>
              <a:rPr lang="en-US" dirty="0"/>
              <a:t>ground and tree cover</a:t>
            </a:r>
          </a:p>
          <a:p>
            <a:pPr lvl="1"/>
            <a:r>
              <a:rPr lang="en-US" dirty="0"/>
              <a:t>available planting space</a:t>
            </a:r>
          </a:p>
          <a:p>
            <a:pPr lvl="1"/>
            <a:r>
              <a:rPr lang="en-US" dirty="0"/>
              <a:t>individual tree and shrub attributes – such as, species, stem diameter, height, crown width, dieback, and proximity to residential </a:t>
            </a:r>
            <a:r>
              <a:rPr lang="en-US" dirty="0" smtClean="0"/>
              <a:t>buildings</a:t>
            </a:r>
          </a:p>
          <a:p>
            <a:r>
              <a:rPr lang="en-US" dirty="0" smtClean="0"/>
              <a:t>Analyzed using </a:t>
            </a:r>
            <a:r>
              <a:rPr lang="en-US" dirty="0"/>
              <a:t>i-Tree Eco  </a:t>
            </a:r>
            <a:r>
              <a:rPr lang="en-US" dirty="0" smtClean="0"/>
              <a:t>model (U.S</a:t>
            </a:r>
            <a:r>
              <a:rPr lang="en-US" dirty="0"/>
              <a:t>. </a:t>
            </a:r>
            <a:r>
              <a:rPr lang="en-US" dirty="0" smtClean="0"/>
              <a:t>Forest Service)</a:t>
            </a:r>
          </a:p>
          <a:p>
            <a:pPr lvl="1"/>
            <a:r>
              <a:rPr lang="en-US" dirty="0"/>
              <a:t>e</a:t>
            </a:r>
            <a:r>
              <a:rPr lang="en-US" dirty="0" smtClean="0"/>
              <a:t>stimates trees </a:t>
            </a:r>
            <a:r>
              <a:rPr lang="en-US" dirty="0"/>
              <a:t>per species and land use type, plot characteristics, and ecosystem services provided by the woody </a:t>
            </a:r>
            <a:r>
              <a:rPr lang="en-US" dirty="0" smtClean="0"/>
              <a:t>vegetation</a:t>
            </a:r>
          </a:p>
          <a:p>
            <a:pPr marL="457200" lvl="1" indent="0">
              <a:buNone/>
            </a:pPr>
            <a:endParaRPr lang="en-US" dirty="0" smtClean="0"/>
          </a:p>
          <a:p>
            <a:endParaRPr lang="en-US" dirty="0"/>
          </a:p>
        </p:txBody>
      </p:sp>
    </p:spTree>
    <p:extLst>
      <p:ext uri="{BB962C8B-B14F-4D97-AF65-F5344CB8AC3E}">
        <p14:creationId xmlns:p14="http://schemas.microsoft.com/office/powerpoint/2010/main" val="3190718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234.JPG"/>
          <p:cNvPicPr>
            <a:picLocks noChangeAspect="1"/>
          </p:cNvPicPr>
          <p:nvPr/>
        </p:nvPicPr>
        <p:blipFill rotWithShape="1">
          <a:blip r:embed="rId2">
            <a:grayscl/>
            <a:alphaModFix amt="26000"/>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Inventory Goals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Quantify </a:t>
            </a:r>
            <a:r>
              <a:rPr lang="en-US" dirty="0"/>
              <a:t>the </a:t>
            </a:r>
            <a:r>
              <a:rPr lang="en-US" dirty="0" smtClean="0"/>
              <a:t>carbon </a:t>
            </a:r>
            <a:r>
              <a:rPr lang="en-US" dirty="0"/>
              <a:t>sequestration and rainfall infiltration (avoided runoff) by the urban forest </a:t>
            </a:r>
            <a:r>
              <a:rPr lang="en-US" dirty="0" smtClean="0"/>
              <a:t>in Winooski</a:t>
            </a:r>
          </a:p>
          <a:p>
            <a:pPr marL="800100" lvl="2" indent="0">
              <a:buNone/>
            </a:pPr>
            <a:r>
              <a:rPr lang="en-US" dirty="0" smtClean="0"/>
              <a:t>Values of ecosystem services are quantified using national ecosystem service values</a:t>
            </a:r>
          </a:p>
          <a:p>
            <a:pPr lvl="3"/>
            <a:r>
              <a:rPr lang="en-US" dirty="0" smtClean="0"/>
              <a:t>Social cost of carbon – default value and current value (2014)</a:t>
            </a:r>
          </a:p>
          <a:p>
            <a:pPr lvl="4"/>
            <a:r>
              <a:rPr lang="en-US" b="1" dirty="0" smtClean="0"/>
              <a:t>$</a:t>
            </a:r>
            <a:r>
              <a:rPr lang="en-US" b="1" dirty="0" smtClean="0"/>
              <a:t>78.50</a:t>
            </a:r>
            <a:r>
              <a:rPr lang="en-US" b="1" dirty="0" smtClean="0"/>
              <a:t> </a:t>
            </a:r>
            <a:r>
              <a:rPr lang="en-US" b="1" dirty="0" smtClean="0">
                <a:sym typeface="Wingdings"/>
              </a:rPr>
              <a:t> </a:t>
            </a:r>
            <a:r>
              <a:rPr lang="en-US" b="1" dirty="0" smtClean="0"/>
              <a:t>$</a:t>
            </a:r>
            <a:r>
              <a:rPr lang="en-US" b="1" dirty="0" smtClean="0"/>
              <a:t>156.60</a:t>
            </a:r>
            <a:r>
              <a:rPr lang="en-US" b="1" dirty="0" smtClean="0"/>
              <a:t>/metric </a:t>
            </a:r>
            <a:r>
              <a:rPr lang="en-US" b="1" dirty="0"/>
              <a:t>ton CO</a:t>
            </a:r>
            <a:r>
              <a:rPr lang="en-US" b="1" baseline="-25000" dirty="0"/>
              <a:t>2 </a:t>
            </a:r>
            <a:endParaRPr lang="en-US" b="1" dirty="0" smtClean="0"/>
          </a:p>
          <a:p>
            <a:pPr lvl="3"/>
            <a:r>
              <a:rPr lang="en-US" dirty="0" smtClean="0"/>
              <a:t>Cost of stormwater treatment: national value</a:t>
            </a:r>
          </a:p>
          <a:p>
            <a:pPr lvl="4"/>
            <a:r>
              <a:rPr lang="en-US" b="1" dirty="0" smtClean="0"/>
              <a:t>$</a:t>
            </a:r>
            <a:r>
              <a:rPr lang="en-US" b="1" dirty="0"/>
              <a:t>0.0089 per </a:t>
            </a:r>
            <a:r>
              <a:rPr lang="en-US" b="1" dirty="0" smtClean="0"/>
              <a:t>gallon</a:t>
            </a:r>
            <a:endParaRPr lang="en-US" dirty="0" smtClean="0"/>
          </a:p>
          <a:p>
            <a:r>
              <a:rPr lang="en-US" dirty="0"/>
              <a:t>U</a:t>
            </a:r>
            <a:r>
              <a:rPr lang="en-US" dirty="0" smtClean="0"/>
              <a:t>se </a:t>
            </a:r>
            <a:r>
              <a:rPr lang="en-US" dirty="0"/>
              <a:t>these results </a:t>
            </a:r>
            <a:r>
              <a:rPr lang="en-US" dirty="0" smtClean="0"/>
              <a:t>to communicate the value of the urban canopy in </a:t>
            </a:r>
            <a:r>
              <a:rPr lang="en-US" dirty="0" smtClean="0"/>
              <a:t>Winooski, recommend </a:t>
            </a:r>
            <a:r>
              <a:rPr lang="en-US" dirty="0"/>
              <a:t>future plantings to maximize these two </a:t>
            </a:r>
            <a:r>
              <a:rPr lang="en-US" dirty="0" smtClean="0"/>
              <a:t>ecosystem </a:t>
            </a:r>
            <a:r>
              <a:rPr lang="en-US" dirty="0" smtClean="0"/>
              <a:t>services, inform citizen-run Tree Board </a:t>
            </a:r>
            <a:endParaRPr lang="en-US" dirty="0"/>
          </a:p>
        </p:txBody>
      </p:sp>
    </p:spTree>
    <p:extLst>
      <p:ext uri="{BB962C8B-B14F-4D97-AF65-F5344CB8AC3E}">
        <p14:creationId xmlns:p14="http://schemas.microsoft.com/office/powerpoint/2010/main" val="4131877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234.JPG"/>
          <p:cNvPicPr>
            <a:picLocks noChangeAspect="1"/>
          </p:cNvPicPr>
          <p:nvPr/>
        </p:nvPicPr>
        <p:blipFill rotWithShape="1">
          <a:blip r:embed="rId3">
            <a:grayscl/>
            <a:alphaModFix amt="26000"/>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
        <p:nvSpPr>
          <p:cNvPr id="2" name="Title 1"/>
          <p:cNvSpPr>
            <a:spLocks noGrp="1"/>
          </p:cNvSpPr>
          <p:nvPr>
            <p:ph type="title"/>
          </p:nvPr>
        </p:nvSpPr>
        <p:spPr>
          <a:xfrm>
            <a:off x="457200" y="254123"/>
            <a:ext cx="8229600" cy="985136"/>
          </a:xfrm>
        </p:spPr>
        <p:txBody>
          <a:bodyPr>
            <a:normAutofit/>
          </a:bodyPr>
          <a:lstStyle/>
          <a:p>
            <a:r>
              <a:rPr lang="en-US" dirty="0"/>
              <a:t>Key Findings &amp; </a:t>
            </a:r>
            <a:r>
              <a:rPr lang="en-US" dirty="0" smtClean="0"/>
              <a:t>Valuation Estimates</a:t>
            </a:r>
            <a:endParaRPr lang="en-US" dirty="0"/>
          </a:p>
        </p:txBody>
      </p:sp>
      <p:sp>
        <p:nvSpPr>
          <p:cNvPr id="3" name="Content Placeholder 2"/>
          <p:cNvSpPr>
            <a:spLocks noGrp="1"/>
          </p:cNvSpPr>
          <p:nvPr>
            <p:ph idx="1"/>
          </p:nvPr>
        </p:nvSpPr>
        <p:spPr>
          <a:xfrm>
            <a:off x="306011" y="1797692"/>
            <a:ext cx="8629519" cy="4693121"/>
          </a:xfrm>
        </p:spPr>
        <p:txBody>
          <a:bodyPr>
            <a:normAutofit fontScale="70000" lnSpcReduction="20000"/>
          </a:bodyPr>
          <a:lstStyle/>
          <a:p>
            <a:pPr lvl="0"/>
            <a:r>
              <a:rPr lang="en-US" dirty="0" smtClean="0"/>
              <a:t>Estimated </a:t>
            </a:r>
            <a:r>
              <a:rPr lang="en-US" dirty="0"/>
              <a:t>number of urban trees: </a:t>
            </a:r>
            <a:r>
              <a:rPr lang="en-US" dirty="0" smtClean="0"/>
              <a:t>56,400</a:t>
            </a:r>
            <a:endParaRPr lang="en-US" dirty="0"/>
          </a:p>
          <a:p>
            <a:pPr lvl="0"/>
            <a:r>
              <a:rPr lang="en-US" dirty="0"/>
              <a:t>Tree cover: </a:t>
            </a:r>
            <a:r>
              <a:rPr lang="en-US" dirty="0" smtClean="0"/>
              <a:t>35.8%</a:t>
            </a:r>
            <a:endParaRPr lang="en-US" dirty="0"/>
          </a:p>
          <a:p>
            <a:pPr lvl="0"/>
            <a:r>
              <a:rPr lang="en-US" dirty="0"/>
              <a:t>Most common </a:t>
            </a:r>
            <a:r>
              <a:rPr lang="en-US" dirty="0" smtClean="0"/>
              <a:t>species: </a:t>
            </a:r>
            <a:r>
              <a:rPr lang="en-US" dirty="0" smtClean="0"/>
              <a:t>Boxelder</a:t>
            </a:r>
            <a:r>
              <a:rPr lang="en-US" dirty="0"/>
              <a:t>, Red maple, American elm</a:t>
            </a:r>
            <a:endParaRPr lang="en-US" dirty="0"/>
          </a:p>
          <a:p>
            <a:pPr lvl="0"/>
            <a:r>
              <a:rPr lang="en-US" dirty="0"/>
              <a:t>Percentage of trees less than 6"diameter: </a:t>
            </a:r>
            <a:r>
              <a:rPr lang="en-US" dirty="0" smtClean="0"/>
              <a:t>54.6</a:t>
            </a:r>
            <a:r>
              <a:rPr lang="en-US" dirty="0" smtClean="0"/>
              <a:t>%</a:t>
            </a:r>
            <a:endParaRPr lang="en-US" dirty="0"/>
          </a:p>
          <a:p>
            <a:pPr lvl="0"/>
            <a:r>
              <a:rPr lang="en-US" dirty="0"/>
              <a:t>Estimated pollution removal: </a:t>
            </a:r>
            <a:r>
              <a:rPr lang="en-US" dirty="0"/>
              <a:t>12 metric tons/</a:t>
            </a:r>
            <a:r>
              <a:rPr lang="en-US" dirty="0" err="1"/>
              <a:t>yr</a:t>
            </a:r>
            <a:r>
              <a:rPr lang="en-US" dirty="0"/>
              <a:t> ($</a:t>
            </a:r>
            <a:r>
              <a:rPr lang="en-US" dirty="0" smtClean="0"/>
              <a:t>394,000/</a:t>
            </a:r>
            <a:r>
              <a:rPr lang="en-US" dirty="0" err="1" smtClean="0"/>
              <a:t>yr</a:t>
            </a:r>
            <a:r>
              <a:rPr lang="en-US" dirty="0" smtClean="0"/>
              <a:t>)</a:t>
            </a:r>
            <a:endParaRPr lang="en-US" dirty="0" smtClean="0"/>
          </a:p>
          <a:p>
            <a:r>
              <a:rPr lang="en-US" dirty="0" smtClean="0"/>
              <a:t>Estimated </a:t>
            </a:r>
            <a:r>
              <a:rPr lang="en-US" dirty="0"/>
              <a:t>carbon storage</a:t>
            </a:r>
            <a:r>
              <a:rPr lang="en-US" dirty="0" smtClean="0"/>
              <a:t>: </a:t>
            </a:r>
            <a:r>
              <a:rPr lang="en-US" dirty="0"/>
              <a:t>11,700 metric tons ($919,000-1,832,200</a:t>
            </a:r>
            <a:r>
              <a:rPr lang="en-US" dirty="0" smtClean="0"/>
              <a:t>)</a:t>
            </a:r>
            <a:endParaRPr lang="en-US" dirty="0"/>
          </a:p>
          <a:p>
            <a:pPr lvl="0"/>
            <a:r>
              <a:rPr lang="en-US" dirty="0"/>
              <a:t>Estimated carbon sequestration</a:t>
            </a:r>
            <a:r>
              <a:rPr lang="en-US" dirty="0" smtClean="0"/>
              <a:t>: </a:t>
            </a:r>
            <a:r>
              <a:rPr lang="en-US" dirty="0"/>
              <a:t>387 metric tons/</a:t>
            </a:r>
            <a:r>
              <a:rPr lang="en-US" dirty="0" err="1"/>
              <a:t>yr</a:t>
            </a:r>
            <a:r>
              <a:rPr lang="en-US" dirty="0"/>
              <a:t> ($30,400/</a:t>
            </a:r>
            <a:r>
              <a:rPr lang="en-US" dirty="0" err="1"/>
              <a:t>yr</a:t>
            </a:r>
            <a:r>
              <a:rPr lang="en-US" dirty="0"/>
              <a:t>-$60,600/</a:t>
            </a:r>
            <a:r>
              <a:rPr lang="en-US" dirty="0" err="1"/>
              <a:t>yr</a:t>
            </a:r>
            <a:r>
              <a:rPr lang="en-US" dirty="0"/>
              <a:t>)</a:t>
            </a:r>
            <a:endParaRPr lang="en-US" dirty="0"/>
          </a:p>
          <a:p>
            <a:pPr lvl="0"/>
            <a:r>
              <a:rPr lang="en-US" dirty="0"/>
              <a:t>Estimated oxygen </a:t>
            </a:r>
            <a:r>
              <a:rPr lang="en-US" dirty="0" smtClean="0"/>
              <a:t>production: </a:t>
            </a:r>
            <a:r>
              <a:rPr lang="en-US" dirty="0" smtClean="0"/>
              <a:t>855 </a:t>
            </a:r>
            <a:r>
              <a:rPr lang="en-US" dirty="0"/>
              <a:t>metric tons/</a:t>
            </a:r>
            <a:r>
              <a:rPr lang="en-US" dirty="0" err="1"/>
              <a:t>yr</a:t>
            </a:r>
            <a:r>
              <a:rPr lang="en-US" dirty="0"/>
              <a:t> </a:t>
            </a:r>
            <a:endParaRPr lang="en-US" dirty="0"/>
          </a:p>
          <a:p>
            <a:pPr lvl="0"/>
            <a:r>
              <a:rPr lang="en-US" dirty="0"/>
              <a:t>Estimated avoided runoff</a:t>
            </a:r>
            <a:r>
              <a:rPr lang="en-US" dirty="0" smtClean="0"/>
              <a:t>: </a:t>
            </a:r>
            <a:r>
              <a:rPr lang="en-US" dirty="0"/>
              <a:t>29,100 cubic meters/</a:t>
            </a:r>
            <a:r>
              <a:rPr lang="en-US" dirty="0" err="1"/>
              <a:t>yr</a:t>
            </a:r>
            <a:r>
              <a:rPr lang="en-US" dirty="0"/>
              <a:t>  (1,028,000 ft</a:t>
            </a:r>
            <a:r>
              <a:rPr lang="en-US" baseline="30000" dirty="0"/>
              <a:t>3</a:t>
            </a:r>
            <a:r>
              <a:rPr lang="en-US" dirty="0"/>
              <a:t>/</a:t>
            </a:r>
            <a:r>
              <a:rPr lang="en-US" dirty="0" err="1"/>
              <a:t>yr</a:t>
            </a:r>
            <a:r>
              <a:rPr lang="en-US" dirty="0"/>
              <a:t>) ($68,400/</a:t>
            </a:r>
            <a:r>
              <a:rPr lang="en-US" dirty="0" err="1"/>
              <a:t>yr</a:t>
            </a:r>
            <a:r>
              <a:rPr lang="en-US" dirty="0"/>
              <a:t>)</a:t>
            </a:r>
            <a:endParaRPr lang="en-US" dirty="0"/>
          </a:p>
          <a:p>
            <a:r>
              <a:rPr lang="en-US" dirty="0"/>
              <a:t>Estimated structural value</a:t>
            </a:r>
            <a:r>
              <a:rPr lang="en-US" dirty="0" smtClean="0"/>
              <a:t>: </a:t>
            </a:r>
            <a:r>
              <a:rPr lang="en-US" dirty="0"/>
              <a:t>$62 million-$62.9 </a:t>
            </a:r>
            <a:r>
              <a:rPr lang="en-US" dirty="0" smtClean="0"/>
              <a:t>million</a:t>
            </a:r>
          </a:p>
          <a:p>
            <a:r>
              <a:rPr lang="en-US" dirty="0"/>
              <a:t>Estimated functional value: $492,800-$523,000</a:t>
            </a:r>
            <a:endParaRPr lang="en-US" dirty="0"/>
          </a:p>
        </p:txBody>
      </p:sp>
    </p:spTree>
    <p:extLst>
      <p:ext uri="{BB962C8B-B14F-4D97-AF65-F5344CB8AC3E}">
        <p14:creationId xmlns:p14="http://schemas.microsoft.com/office/powerpoint/2010/main" val="4172532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08" y="274638"/>
            <a:ext cx="8816386" cy="1143000"/>
          </a:xfrm>
        </p:spPr>
        <p:txBody>
          <a:bodyPr>
            <a:noAutofit/>
          </a:bodyPr>
          <a:lstStyle/>
          <a:p>
            <a:r>
              <a:rPr lang="en-US" sz="3600" dirty="0"/>
              <a:t>Percent of tree </a:t>
            </a:r>
            <a:r>
              <a:rPr lang="en-US" sz="3600" dirty="0" smtClean="0"/>
              <a:t>population by </a:t>
            </a:r>
            <a:r>
              <a:rPr lang="en-US" sz="3600" dirty="0"/>
              <a:t>diameter </a:t>
            </a:r>
            <a:r>
              <a:rPr lang="en-US" sz="3600" dirty="0" smtClean="0"/>
              <a:t>class</a:t>
            </a:r>
            <a:endParaRPr lang="en-US" sz="3600" dirty="0"/>
          </a:p>
        </p:txBody>
      </p:sp>
      <p:sp>
        <p:nvSpPr>
          <p:cNvPr id="3" name="Content Placeholder 2"/>
          <p:cNvSpPr>
            <a:spLocks noGrp="1"/>
          </p:cNvSpPr>
          <p:nvPr>
            <p:ph idx="1"/>
          </p:nvPr>
        </p:nvSpPr>
        <p:spPr>
          <a:xfrm>
            <a:off x="7206566" y="6471685"/>
            <a:ext cx="1839328" cy="321291"/>
          </a:xfrm>
        </p:spPr>
        <p:txBody>
          <a:bodyPr>
            <a:normAutofit/>
          </a:bodyPr>
          <a:lstStyle/>
          <a:p>
            <a:pPr marL="0" indent="0" algn="r">
              <a:buNone/>
            </a:pPr>
            <a:r>
              <a:rPr lang="en-US" sz="1200" dirty="0" smtClean="0"/>
              <a:t>From: i-Tree Eco Report</a:t>
            </a:r>
            <a:endParaRPr lang="en-US" sz="1200" dirty="0"/>
          </a:p>
        </p:txBody>
      </p:sp>
      <p:sp>
        <p:nvSpPr>
          <p:cNvPr id="6" name="TextBox 5"/>
          <p:cNvSpPr txBox="1"/>
          <p:nvPr/>
        </p:nvSpPr>
        <p:spPr>
          <a:xfrm>
            <a:off x="119568" y="6146645"/>
            <a:ext cx="2429668" cy="646331"/>
          </a:xfrm>
          <a:prstGeom prst="rect">
            <a:avLst/>
          </a:prstGeom>
          <a:noFill/>
        </p:spPr>
        <p:txBody>
          <a:bodyPr wrap="square" rtlCol="0">
            <a:spAutoFit/>
          </a:bodyPr>
          <a:lstStyle/>
          <a:p>
            <a:r>
              <a:rPr lang="en-US" dirty="0" smtClean="0"/>
              <a:t>DBH= Diameter at Breast </a:t>
            </a:r>
            <a:r>
              <a:rPr lang="en-US" dirty="0"/>
              <a:t>H</a:t>
            </a:r>
            <a:r>
              <a:rPr lang="en-US" dirty="0" smtClean="0"/>
              <a:t>eight (1.4m)</a:t>
            </a:r>
            <a:endParaRPr lang="en-US" dirty="0"/>
          </a:p>
        </p:txBody>
      </p:sp>
      <p:grpSp>
        <p:nvGrpSpPr>
          <p:cNvPr id="7" name="Group 6"/>
          <p:cNvGrpSpPr/>
          <p:nvPr/>
        </p:nvGrpSpPr>
        <p:grpSpPr>
          <a:xfrm>
            <a:off x="662473" y="2530402"/>
            <a:ext cx="5252474" cy="3292203"/>
            <a:chOff x="0" y="0"/>
            <a:chExt cx="4010660" cy="299212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2262" t="6044" r="4229" b="14560"/>
            <a:stretch/>
          </p:blipFill>
          <p:spPr bwMode="auto">
            <a:xfrm>
              <a:off x="248285" y="0"/>
              <a:ext cx="3762375" cy="2752725"/>
            </a:xfrm>
            <a:prstGeom prst="rect">
              <a:avLst/>
            </a:prstGeom>
            <a:noFill/>
            <a:ln>
              <a:noFill/>
            </a:ln>
            <a:extLst>
              <a:ext uri="{53640926-AAD7-44D8-BBD7-CCE9431645EC}">
                <a14:shadowObscured xmlns:a14="http://schemas.microsoft.com/office/drawing/2010/main"/>
              </a:ext>
            </a:extLst>
          </p:spPr>
        </p:pic>
        <p:sp>
          <p:nvSpPr>
            <p:cNvPr id="9" name="Text Box 2"/>
            <p:cNvSpPr txBox="1">
              <a:spLocks noChangeArrowheads="1"/>
            </p:cNvSpPr>
            <p:nvPr/>
          </p:nvSpPr>
          <p:spPr bwMode="auto">
            <a:xfrm rot="16200000">
              <a:off x="-427990" y="1000125"/>
              <a:ext cx="1104900" cy="248920"/>
            </a:xfrm>
            <a:prstGeom prst="rect">
              <a:avLst/>
            </a:prstGeom>
            <a:no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000" b="1">
                  <a:effectLst/>
                  <a:latin typeface="Cambria" panose="02040503050406030204" pitchFamily="18" charset="0"/>
                  <a:ea typeface="MS Mincho" panose="02020609040205080304" pitchFamily="49" charset="-128"/>
                  <a:cs typeface="Times New Roman" panose="02020603050405020304" pitchFamily="18" charset="0"/>
                </a:rPr>
                <a:t>Percent in class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0" name="Text Box 2"/>
            <p:cNvSpPr txBox="1">
              <a:spLocks noChangeArrowheads="1"/>
            </p:cNvSpPr>
            <p:nvPr/>
          </p:nvSpPr>
          <p:spPr bwMode="auto">
            <a:xfrm>
              <a:off x="1572260" y="2743200"/>
              <a:ext cx="1344295" cy="248920"/>
            </a:xfrm>
            <a:prstGeom prst="rect">
              <a:avLst/>
            </a:prstGeom>
            <a:no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000" b="1">
                  <a:effectLst/>
                  <a:latin typeface="Cambria" panose="02040503050406030204" pitchFamily="18" charset="0"/>
                  <a:ea typeface="MS Mincho" panose="02020609040205080304" pitchFamily="49" charset="-128"/>
                  <a:cs typeface="Times New Roman" panose="02020603050405020304" pitchFamily="18" charset="0"/>
                </a:rPr>
                <a:t>DBH Class (inches)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p:txBody>
        </p:sp>
      </p:grpSp>
      <p:sp>
        <p:nvSpPr>
          <p:cNvPr id="5" name="TextBox 4"/>
          <p:cNvSpPr txBox="1"/>
          <p:nvPr/>
        </p:nvSpPr>
        <p:spPr>
          <a:xfrm>
            <a:off x="4637701" y="1948482"/>
            <a:ext cx="4192355" cy="1200329"/>
          </a:xfrm>
          <a:prstGeom prst="rect">
            <a:avLst/>
          </a:prstGeom>
          <a:noFill/>
        </p:spPr>
        <p:txBody>
          <a:bodyPr wrap="square" rtlCol="0">
            <a:spAutoFit/>
          </a:bodyPr>
          <a:lstStyle/>
          <a:p>
            <a:pPr lvl="0"/>
            <a:r>
              <a:rPr lang="en-US" dirty="0" smtClean="0"/>
              <a:t>54</a:t>
            </a:r>
            <a:r>
              <a:rPr lang="en-US" dirty="0" smtClean="0"/>
              <a:t>.6</a:t>
            </a:r>
            <a:r>
              <a:rPr lang="en-US" dirty="0" smtClean="0"/>
              <a:t>% are less than 6” in </a:t>
            </a:r>
            <a:r>
              <a:rPr lang="en-US" dirty="0" smtClean="0"/>
              <a:t>diameter</a:t>
            </a:r>
          </a:p>
          <a:p>
            <a:pPr lvl="0"/>
            <a:endParaRPr lang="en-US" dirty="0"/>
          </a:p>
          <a:p>
            <a:pPr lvl="0"/>
            <a:r>
              <a:rPr lang="en-US" dirty="0" smtClean="0"/>
              <a:t>Winooski has a relatively young forest.</a:t>
            </a:r>
            <a:endParaRPr lang="en-US" dirty="0"/>
          </a:p>
          <a:p>
            <a:endParaRPr lang="en-US" dirty="0"/>
          </a:p>
        </p:txBody>
      </p:sp>
    </p:spTree>
    <p:extLst>
      <p:ext uri="{BB962C8B-B14F-4D97-AF65-F5344CB8AC3E}">
        <p14:creationId xmlns:p14="http://schemas.microsoft.com/office/powerpoint/2010/main" val="554893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Percent of trees by assessed crown </a:t>
            </a:r>
            <a:r>
              <a:rPr lang="en-US" sz="3600" dirty="0" smtClean="0"/>
              <a:t>condition city wide </a:t>
            </a:r>
            <a:endParaRPr lang="en-US" sz="3600" dirty="0"/>
          </a:p>
        </p:txBody>
      </p:sp>
      <p:graphicFrame>
        <p:nvGraphicFramePr>
          <p:cNvPr id="5" name="Chart 4"/>
          <p:cNvGraphicFramePr/>
          <p:nvPr>
            <p:extLst>
              <p:ext uri="{D42A27DB-BD31-4B8C-83A1-F6EECF244321}">
                <p14:modId xmlns:p14="http://schemas.microsoft.com/office/powerpoint/2010/main" val="3380849110"/>
              </p:ext>
            </p:extLst>
          </p:nvPr>
        </p:nvGraphicFramePr>
        <p:xfrm>
          <a:off x="867747" y="2422044"/>
          <a:ext cx="6820677" cy="410938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355772" y="1660850"/>
            <a:ext cx="3461657" cy="646331"/>
          </a:xfrm>
          <a:prstGeom prst="rect">
            <a:avLst/>
          </a:prstGeom>
          <a:noFill/>
        </p:spPr>
        <p:txBody>
          <a:bodyPr wrap="square" rtlCol="0">
            <a:spAutoFit/>
          </a:bodyPr>
          <a:lstStyle/>
          <a:p>
            <a:r>
              <a:rPr lang="en-US" dirty="0" smtClean="0"/>
              <a:t>77% of trees are in excellent or good condition.</a:t>
            </a:r>
            <a:endParaRPr lang="en-US" dirty="0"/>
          </a:p>
        </p:txBody>
      </p:sp>
    </p:spTree>
    <p:extLst>
      <p:ext uri="{BB962C8B-B14F-4D97-AF65-F5344CB8AC3E}">
        <p14:creationId xmlns:p14="http://schemas.microsoft.com/office/powerpoint/2010/main" val="3344713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Percent of trees by assessed crown </a:t>
            </a:r>
            <a:r>
              <a:rPr lang="en-US" dirty="0" smtClean="0"/>
              <a:t>condition by land use type </a:t>
            </a:r>
            <a:endParaRPr lang="en-US" dirty="0"/>
          </a:p>
        </p:txBody>
      </p:sp>
      <p:graphicFrame>
        <p:nvGraphicFramePr>
          <p:cNvPr id="5" name="Chart 4"/>
          <p:cNvGraphicFramePr/>
          <p:nvPr>
            <p:extLst>
              <p:ext uri="{D42A27DB-BD31-4B8C-83A1-F6EECF244321}">
                <p14:modId xmlns:p14="http://schemas.microsoft.com/office/powerpoint/2010/main" val="2394990787"/>
              </p:ext>
            </p:extLst>
          </p:nvPr>
        </p:nvGraphicFramePr>
        <p:xfrm>
          <a:off x="811763" y="1909761"/>
          <a:ext cx="7660433" cy="413647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06489" y="6148874"/>
            <a:ext cx="3461658" cy="369332"/>
          </a:xfrm>
          <a:prstGeom prst="rect">
            <a:avLst/>
          </a:prstGeom>
          <a:noFill/>
        </p:spPr>
        <p:txBody>
          <a:bodyPr wrap="square" rtlCol="0">
            <a:spAutoFit/>
          </a:bodyPr>
          <a:lstStyle/>
          <a:p>
            <a:r>
              <a:rPr lang="en-US" dirty="0" smtClean="0"/>
              <a:t>Land use affects tree health</a:t>
            </a:r>
            <a:endParaRPr lang="en-US" dirty="0"/>
          </a:p>
        </p:txBody>
      </p:sp>
    </p:spTree>
    <p:extLst>
      <p:ext uri="{BB962C8B-B14F-4D97-AF65-F5344CB8AC3E}">
        <p14:creationId xmlns:p14="http://schemas.microsoft.com/office/powerpoint/2010/main" val="3834864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1206</TotalTime>
  <Words>1389</Words>
  <Application>Microsoft Office PowerPoint</Application>
  <PresentationFormat>On-screen Show (4:3)</PresentationFormat>
  <Paragraphs>159</Paragraphs>
  <Slides>20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MS Mincho</vt:lpstr>
      <vt:lpstr>Arial</vt:lpstr>
      <vt:lpstr>Calibri</vt:lpstr>
      <vt:lpstr>Cambria</vt:lpstr>
      <vt:lpstr>Times New Roman</vt:lpstr>
      <vt:lpstr>Wingdings</vt:lpstr>
      <vt:lpstr>Office Theme</vt:lpstr>
      <vt:lpstr>Key Findings and Recommendations  from an i-Tree Eco inventory  in the City of Winooski: Phase 2</vt:lpstr>
      <vt:lpstr>Urban Canopy Inventory in Winooski</vt:lpstr>
      <vt:lpstr>Why Complete a Canopy Inventory in Winooski?</vt:lpstr>
      <vt:lpstr>Summary of i-Tree inventory process conducted by UVM volunteers</vt:lpstr>
      <vt:lpstr>Inventory Goals</vt:lpstr>
      <vt:lpstr>Key Findings &amp; Valuation Estimates</vt:lpstr>
      <vt:lpstr>Percent of tree population by diameter class</vt:lpstr>
      <vt:lpstr>Percent of trees by assessed crown condition city wide </vt:lpstr>
      <vt:lpstr>Percent of trees by assessed crown condition by land use type </vt:lpstr>
      <vt:lpstr>Estimated tree density</vt:lpstr>
      <vt:lpstr>Estimated rainfall intercepted by woody vegetation</vt:lpstr>
      <vt:lpstr>Estimated percent of space available for planting</vt:lpstr>
      <vt:lpstr>Estimated percent of groundcover per land use type </vt:lpstr>
      <vt:lpstr>Relative Tree Effects</vt:lpstr>
      <vt:lpstr>Recommendations</vt:lpstr>
      <vt:lpstr>PowerPoint Presentation</vt:lpstr>
      <vt:lpstr>PowerPoint Presentation</vt:lpstr>
      <vt:lpstr>Summary </vt:lpstr>
      <vt:lpstr>Additional Project Components and Next Steps</vt:lpstr>
      <vt:lpstr>Additional Project Components and Next Steps</vt:lpstr>
    </vt:vector>
  </TitlesOfParts>
  <Company>UVM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Kosiba</dc:creator>
  <cp:lastModifiedBy>Dlugolecki, Laura - NRCS-CD, Williston, VT</cp:lastModifiedBy>
  <cp:revision>44</cp:revision>
  <cp:lastPrinted>2015-03-09T20:55:28Z</cp:lastPrinted>
  <dcterms:created xsi:type="dcterms:W3CDTF">2015-02-09T15:20:15Z</dcterms:created>
  <dcterms:modified xsi:type="dcterms:W3CDTF">2015-11-24T19:10:38Z</dcterms:modified>
</cp:coreProperties>
</file>